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335" r:id="rId6"/>
    <p:sldId id="261" r:id="rId7"/>
    <p:sldId id="337" r:id="rId8"/>
    <p:sldId id="338" r:id="rId9"/>
    <p:sldId id="262" r:id="rId10"/>
    <p:sldId id="296" r:id="rId11"/>
    <p:sldId id="311" r:id="rId12"/>
    <p:sldId id="294" r:id="rId13"/>
    <p:sldId id="289" r:id="rId14"/>
    <p:sldId id="263" r:id="rId15"/>
    <p:sldId id="295" r:id="rId16"/>
    <p:sldId id="265" r:id="rId17"/>
    <p:sldId id="273" r:id="rId18"/>
    <p:sldId id="283" r:id="rId19"/>
    <p:sldId id="284" r:id="rId20"/>
    <p:sldId id="367" r:id="rId21"/>
    <p:sldId id="327" r:id="rId22"/>
    <p:sldId id="380" r:id="rId23"/>
    <p:sldId id="394" r:id="rId24"/>
    <p:sldId id="381" r:id="rId25"/>
    <p:sldId id="343" r:id="rId26"/>
    <p:sldId id="344" r:id="rId27"/>
    <p:sldId id="345" r:id="rId28"/>
    <p:sldId id="346" r:id="rId29"/>
    <p:sldId id="347" r:id="rId30"/>
    <p:sldId id="348" r:id="rId31"/>
    <p:sldId id="359" r:id="rId32"/>
    <p:sldId id="355" r:id="rId33"/>
    <p:sldId id="350" r:id="rId34"/>
    <p:sldId id="351" r:id="rId35"/>
    <p:sldId id="352" r:id="rId36"/>
    <p:sldId id="361" r:id="rId37"/>
    <p:sldId id="395" r:id="rId38"/>
    <p:sldId id="364" r:id="rId39"/>
    <p:sldId id="308" r:id="rId40"/>
    <p:sldId id="309" r:id="rId41"/>
    <p:sldId id="310" r:id="rId42"/>
    <p:sldId id="331" r:id="rId43"/>
    <p:sldId id="303" r:id="rId44"/>
    <p:sldId id="304" r:id="rId45"/>
    <p:sldId id="286" r:id="rId46"/>
    <p:sldId id="298" r:id="rId47"/>
    <p:sldId id="305" r:id="rId48"/>
    <p:sldId id="328" r:id="rId49"/>
    <p:sldId id="329" r:id="rId50"/>
    <p:sldId id="330" r:id="rId51"/>
    <p:sldId id="299" r:id="rId52"/>
    <p:sldId id="300" r:id="rId53"/>
    <p:sldId id="290" r:id="rId54"/>
    <p:sldId id="291" r:id="rId55"/>
    <p:sldId id="321" r:id="rId56"/>
    <p:sldId id="393" r:id="rId57"/>
    <p:sldId id="301" r:id="rId58"/>
    <p:sldId id="312" r:id="rId59"/>
    <p:sldId id="313" r:id="rId60"/>
    <p:sldId id="315" r:id="rId61"/>
    <p:sldId id="314" r:id="rId62"/>
    <p:sldId id="316" r:id="rId63"/>
    <p:sldId id="317" r:id="rId64"/>
    <p:sldId id="318" r:id="rId65"/>
    <p:sldId id="383" r:id="rId66"/>
    <p:sldId id="388" r:id="rId67"/>
    <p:sldId id="384" r:id="rId68"/>
    <p:sldId id="385" r:id="rId69"/>
    <p:sldId id="332" r:id="rId70"/>
    <p:sldId id="322" r:id="rId71"/>
    <p:sldId id="323" r:id="rId72"/>
    <p:sldId id="392" r:id="rId73"/>
    <p:sldId id="389" r:id="rId74"/>
    <p:sldId id="390" r:id="rId75"/>
    <p:sldId id="391" r:id="rId76"/>
    <p:sldId id="333" r:id="rId77"/>
    <p:sldId id="334" r:id="rId78"/>
    <p:sldId id="302" r:id="rId7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260573-0EF8-4A1B-95E4-E48AA73FB1B9}" type="datetimeFigureOut">
              <a:rPr lang="it-IT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06AFDB-5C11-471E-8235-2865318E2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723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6AFDB-5C11-471E-8235-2865318E26D7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8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E3FB3-D879-4A3D-9F57-3A2FE459A4A5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EA4FC-47F8-4C95-900F-2F4F008A97E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2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F30A34-BAAF-4F91-B636-2A8C3DAF620D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36BC3-A7C9-4F12-880F-3A30A00D7D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17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DA6E0-F0E0-4C45-BB37-2EBE28EA7C2E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75152-D9B3-4180-AC13-C7D3C920397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7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CD6DE-E870-4FF8-9A98-873861B5E905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FBD8C-FF0D-4C92-8256-EE3887A307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96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86BDB-8BA6-44C2-8DF5-C6397009B21B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AA78-476D-49EA-BA36-818A9358EA5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21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44440-8DAE-406B-B306-1F6ADC0862F6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0B19F-2991-453D-8560-7AA5D5AD7D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DD0AD-9B3F-457D-A28E-75DB0F01BD31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C7E88-A35A-454B-9FD4-CC0D42AA30A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8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6EFA4-6C55-4D77-AE77-EAD1D4FF79D5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71B01-5A3E-4DDF-B90D-E842E8B279F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22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21031-7110-49C9-909D-03E283809237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54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3165F-DF7F-40F3-908A-CCB5C4C6AE43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499EA-4F86-49D1-994C-5F8D3F0F6A9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4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9968C-5473-41B6-87D1-A3D355104FE8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0BD5C-9D03-43C6-A898-86873748D6D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2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EC5CD7-9F02-421C-A61B-26CF9BADF5C6}" type="datetime1">
              <a:rPr lang="it-IT" smtClean="0"/>
              <a:pPr>
                <a:defRPr/>
              </a:pPr>
              <a:t>06/07/2024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F6EC87-7C26-4E44-BB97-519141A6999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51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lute.gov.it/portale/documentazione/p6_2_2_1.jsp?lingua=italiano&amp;id=335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ur-lex.europa.eu/legal-content/IT/AUTO/?uri=celex:32011R0010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fsa.europa.eu/it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5C46C.F2CD98D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4632" cy="2691731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rgbClr val="FF0000"/>
                </a:solidFill>
              </a:rPr>
              <a:t>TIPOLOGIE DI PACKAGING</a:t>
            </a:r>
          </a:p>
        </p:txBody>
      </p:sp>
      <p:sp>
        <p:nvSpPr>
          <p:cNvPr id="14338" name="Sottotitolo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328664"/>
          </a:xfrm>
        </p:spPr>
        <p:txBody>
          <a:bodyPr/>
          <a:lstStyle/>
          <a:p>
            <a:pPr eaLnBrk="1" hangingPunct="1"/>
            <a:r>
              <a:rPr lang="it-IT" sz="2400" b="1" dirty="0"/>
              <a:t>LA SICUREZZA DEGLI ALIMENTI CONFEZIONATI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99592" y="3717032"/>
            <a:ext cx="6696744" cy="720080"/>
          </a:xfrm>
        </p:spPr>
        <p:txBody>
          <a:bodyPr/>
          <a:lstStyle/>
          <a:p>
            <a:pPr>
              <a:defRPr/>
            </a:pPr>
            <a:r>
              <a:rPr lang="it-IT" sz="1800" dirty="0"/>
              <a:t>   Emiliano Feller</a:t>
            </a:r>
          </a:p>
          <a:p>
            <a:pPr>
              <a:defRPr/>
            </a:pPr>
            <a:r>
              <a:rPr lang="it-IT" sz="1800" dirty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 idx="4294967295"/>
          </p:nvPr>
        </p:nvSpPr>
        <p:spPr>
          <a:xfrm>
            <a:off x="971600" y="436563"/>
            <a:ext cx="7070675" cy="1443037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4E66B2"/>
                </a:solidFill>
              </a:rPr>
              <a:t>Supermercato</a:t>
            </a:r>
            <a:endParaRPr lang="it-IT" sz="3600" dirty="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55576" y="2038350"/>
            <a:ext cx="7488832" cy="3951288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rgbClr val="0070C0"/>
                </a:solidFill>
              </a:rPr>
              <a:t>1980		  300 prodotti presenti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rgbClr val="0070C0"/>
                </a:solidFill>
              </a:rPr>
              <a:t>2020		5000 prodotti presenti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rgbClr val="0070C0"/>
                </a:solidFill>
              </a:rPr>
              <a:t>Il packaging è presente ……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rgbClr val="0070C0"/>
                </a:solidFill>
              </a:rPr>
              <a:t>Nei Paesi in via di sviluppo il 50% dei prodotti si deteriora prima di arrivare al consumatore finale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5847BA-3743-459B-9747-8D259B3E8E5E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it-IT" sz="140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2BF78AA-9893-4CD4-B19F-C54FC400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A3746A-2424-4EC8-981D-6FAA01F3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590286"/>
            <a:ext cx="7652296" cy="55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3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contenuto 2"/>
          <p:cNvSpPr>
            <a:spLocks noGrp="1"/>
          </p:cNvSpPr>
          <p:nvPr>
            <p:ph idx="4294967295"/>
          </p:nvPr>
        </p:nvSpPr>
        <p:spPr>
          <a:xfrm>
            <a:off x="1115616" y="476672"/>
            <a:ext cx="7056784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MATERIALI UTILIZZATI PER I MOCA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Per gli alimenti si utilizzano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r>
              <a:rPr lang="it-IT" sz="1800" dirty="0"/>
              <a:t>Cellulosa 38%</a:t>
            </a:r>
          </a:p>
          <a:p>
            <a:r>
              <a:rPr lang="it-IT" sz="1800" dirty="0"/>
              <a:t>Plastica 30%</a:t>
            </a:r>
          </a:p>
          <a:p>
            <a:r>
              <a:rPr lang="it-IT" sz="1800" dirty="0"/>
              <a:t>Legno 16%</a:t>
            </a:r>
          </a:p>
          <a:p>
            <a:r>
              <a:rPr lang="it-IT" sz="1800" dirty="0"/>
              <a:t>Vetro 9%</a:t>
            </a:r>
          </a:p>
          <a:p>
            <a:r>
              <a:rPr lang="it-IT" sz="1800" dirty="0"/>
              <a:t>Acciaio 7%</a:t>
            </a:r>
          </a:p>
          <a:p>
            <a:r>
              <a:rPr lang="it-IT" sz="1800" dirty="0"/>
              <a:t>Alluminio 1%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224261-D68A-4BA9-9207-4AE42891656C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/>
          <p:cNvSpPr>
            <a:spLocks noGrp="1"/>
          </p:cNvSpPr>
          <p:nvPr>
            <p:ph idx="4294967295"/>
          </p:nvPr>
        </p:nvSpPr>
        <p:spPr>
          <a:xfrm>
            <a:off x="1043608" y="476672"/>
            <a:ext cx="7056784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RASFF           segnalazioni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/>
              <a:t>I MOCA per il RASFF sono al Quarto posto dopo: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 marL="742950" lvl="1" indent="-285750">
              <a:buFontTx/>
              <a:buChar char="-"/>
            </a:pPr>
            <a:r>
              <a:rPr lang="it-IT" sz="1800" dirty="0"/>
              <a:t>Micotossine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Salmonella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Pesticidi 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MOCA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….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….</a:t>
            </a:r>
          </a:p>
          <a:p>
            <a:pPr marL="742950" lvl="1" indent="-285750">
              <a:buFontTx/>
              <a:buChar char="-"/>
            </a:pPr>
            <a:endParaRPr lang="it-IT" sz="1800" dirty="0"/>
          </a:p>
          <a:p>
            <a:pPr marL="742950" lvl="1" indent="-285750">
              <a:buFontTx/>
              <a:buNone/>
            </a:pPr>
            <a:r>
              <a:rPr lang="it-IT" sz="1800" dirty="0"/>
              <a:t>Il RASFF è disponibile sul sito del Ministero della Salute dal 2003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CCE3A0-46F3-401A-94EF-8F2FB2EB09ED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>
                <a:solidFill>
                  <a:srgbClr val="4E66B2"/>
                </a:solidFill>
              </a:rPr>
              <a:t>Packaging ??</a:t>
            </a:r>
            <a:endParaRPr lang="it-IT" sz="3600">
              <a:solidFill>
                <a:srgbClr val="4E66B2"/>
              </a:solidFill>
            </a:endParaRPr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FUNZIONI STRUTTURALI ……..</a:t>
            </a:r>
          </a:p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FUNZIONI DI INFORMAZIONE ……</a:t>
            </a:r>
          </a:p>
          <a:p>
            <a:pPr marL="0" indent="0" eaLnBrk="1" hangingPunct="1">
              <a:buFont typeface="Rage Italic"/>
              <a:buNone/>
            </a:pPr>
            <a:r>
              <a:rPr lang="it-IT" sz="1600" b="1" u="sng" dirty="0">
                <a:solidFill>
                  <a:srgbClr val="4E66B2"/>
                </a:solidFill>
              </a:rPr>
              <a:t>(IL MONDO DELLA ETICHETTATURA …..)</a:t>
            </a:r>
          </a:p>
          <a:p>
            <a:pPr marL="0" indent="0" eaLnBrk="1" hangingPunct="1">
              <a:buFont typeface="Rage Italic"/>
              <a:buNone/>
            </a:pPr>
            <a:endParaRPr lang="it-IT" sz="1600" b="1" u="sng" dirty="0">
              <a:solidFill>
                <a:srgbClr val="4E66B2"/>
              </a:solidFill>
            </a:endParaRPr>
          </a:p>
          <a:p>
            <a:pPr marL="0" indent="0" eaLnBrk="1" hangingPunct="1">
              <a:buFont typeface="Rage Italic"/>
              <a:buNone/>
            </a:pPr>
            <a:endParaRPr lang="it-IT" sz="1600" u="sng" dirty="0">
              <a:solidFill>
                <a:srgbClr val="4E66B2"/>
              </a:solidFill>
            </a:endParaRPr>
          </a:p>
          <a:p>
            <a:pPr marL="0" indent="0" eaLnBrk="1" hangingPunct="1">
              <a:buFont typeface="Rage Italic"/>
              <a:buNone/>
            </a:pPr>
            <a:r>
              <a:rPr lang="it-IT" b="1" dirty="0">
                <a:solidFill>
                  <a:srgbClr val="FF0000"/>
                </a:solidFill>
              </a:rPr>
              <a:t>FUNZIONI DI SICUREZZA </a:t>
            </a:r>
          </a:p>
          <a:p>
            <a:pPr marL="0" indent="0" eaLnBrk="1" hangingPunct="1">
              <a:buFont typeface="Rage Italic"/>
              <a:buNone/>
            </a:pPr>
            <a:r>
              <a:rPr lang="it-IT" b="1" u="sng" dirty="0">
                <a:solidFill>
                  <a:srgbClr val="FF0000"/>
                </a:solidFill>
              </a:rPr>
              <a:t>Novità dal 2004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A2E15-DF6A-407D-A5A6-0E990113D26E}" type="slidenum">
              <a:rPr lang="it-IT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 idx="4294967295"/>
          </p:nvPr>
        </p:nvSpPr>
        <p:spPr>
          <a:xfrm>
            <a:off x="395536" y="436563"/>
            <a:ext cx="7646739" cy="1192237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4E66B2"/>
                </a:solidFill>
              </a:rPr>
              <a:t>Packaging ??</a:t>
            </a:r>
            <a:endParaRPr lang="it-IT" sz="3600" dirty="0">
              <a:solidFill>
                <a:srgbClr val="4E66B2"/>
              </a:solidFill>
            </a:endParaRPr>
          </a:p>
        </p:txBody>
      </p:sp>
      <p:sp>
        <p:nvSpPr>
          <p:cNvPr id="21506" name="Segnaposto contenuto 2"/>
          <p:cNvSpPr>
            <a:spLocks noGrp="1"/>
          </p:cNvSpPr>
          <p:nvPr>
            <p:ph idx="4294967295"/>
          </p:nvPr>
        </p:nvSpPr>
        <p:spPr>
          <a:xfrm>
            <a:off x="683568" y="1772816"/>
            <a:ext cx="7704856" cy="421682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PER LA SCELTA DEL PACKAGING SI DEVONO TENERE IN CONSIDERAZIONE NUOVI ASPETTI, CHE RICHIEDONO COMPETENZE, STUDI E VERIFICHE.</a:t>
            </a:r>
          </a:p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UNA NUOVA SFIDA PER CHI PRODUCE, DISTRIBUISCE E SOMMININISTRA ALIMENTI.</a:t>
            </a:r>
          </a:p>
          <a:p>
            <a:pPr marL="0" indent="0" eaLnBrk="1" hangingPunct="1">
              <a:buFont typeface="Rage Italic"/>
              <a:buNone/>
            </a:pPr>
            <a:endParaRPr lang="it-IT" b="1" dirty="0">
              <a:solidFill>
                <a:srgbClr val="4E66B2"/>
              </a:solidFill>
            </a:endParaRPr>
          </a:p>
          <a:p>
            <a:pPr marL="0" indent="0" eaLnBrk="1" hangingPunct="1">
              <a:buFont typeface="Rage Italic"/>
              <a:buNone/>
            </a:pPr>
            <a:r>
              <a:rPr lang="it-IT" b="1" dirty="0">
                <a:solidFill>
                  <a:srgbClr val="FF0000"/>
                </a:solidFill>
              </a:rPr>
              <a:t>LA SICUREZZA </a:t>
            </a:r>
          </a:p>
          <a:p>
            <a:pPr marL="0" indent="0" eaLnBrk="1" hangingPunct="1">
              <a:buFont typeface="Rage Italic"/>
              <a:buNone/>
            </a:pPr>
            <a:r>
              <a:rPr lang="it-IT" b="1" u="sng" dirty="0">
                <a:solidFill>
                  <a:srgbClr val="FF0000"/>
                </a:solidFill>
              </a:rPr>
              <a:t>Novità dal 2004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1E8A57-5F40-420D-A1AA-842FD5EA4F49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it-IT" sz="140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>
                <a:solidFill>
                  <a:srgbClr val="4E66B2"/>
                </a:solidFill>
              </a:rPr>
              <a:t>Food Defense</a:t>
            </a:r>
            <a:endParaRPr lang="it-IT" sz="3600">
              <a:solidFill>
                <a:srgbClr val="4E66B2"/>
              </a:solidFill>
            </a:endParaRPr>
          </a:p>
        </p:txBody>
      </p:sp>
      <p:sp>
        <p:nvSpPr>
          <p:cNvPr id="22530" name="Segnaposto contenuto 2"/>
          <p:cNvSpPr>
            <a:spLocks noGrp="1"/>
          </p:cNvSpPr>
          <p:nvPr>
            <p:ph idx="1"/>
          </p:nvPr>
        </p:nvSpPr>
        <p:spPr>
          <a:xfrm>
            <a:off x="827584" y="1340769"/>
            <a:ext cx="7478216" cy="464887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Rage Italic"/>
              <a:buNone/>
            </a:pPr>
            <a:r>
              <a:rPr lang="it-IT" b="1" dirty="0"/>
              <a:t>FDA (</a:t>
            </a:r>
            <a:r>
              <a:rPr lang="it-IT" b="1" dirty="0" err="1"/>
              <a:t>Food</a:t>
            </a:r>
            <a:r>
              <a:rPr lang="it-IT" b="1" dirty="0"/>
              <a:t> and </a:t>
            </a:r>
            <a:r>
              <a:rPr lang="it-IT" b="1" dirty="0" err="1"/>
              <a:t>Drug</a:t>
            </a:r>
            <a:r>
              <a:rPr lang="it-IT" b="1" dirty="0"/>
              <a:t> Administration)</a:t>
            </a:r>
          </a:p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002060"/>
                </a:solidFill>
              </a:rPr>
              <a:t>Dal 2004 la FDA …. </a:t>
            </a:r>
          </a:p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002060"/>
                </a:solidFill>
              </a:rPr>
              <a:t>Chiede di ridurre il rischio di manomissione o di altre azioni pericolose, da parte di criminali, terroristici o altri soggetti, per gli alimenti e per i cosmetici.</a:t>
            </a:r>
          </a:p>
          <a:p>
            <a:pPr marL="0" indent="0" eaLnBrk="1" hangingPunct="1">
              <a:buFont typeface="Rage Italic"/>
              <a:buNone/>
            </a:pPr>
            <a:r>
              <a:rPr lang="it-IT" b="1" dirty="0">
                <a:solidFill>
                  <a:srgbClr val="002060"/>
                </a:solidFill>
              </a:rPr>
              <a:t>E’ un rischio che è obbligatorio gestire: devono essere individuate le azioni preventive e di controllo.</a:t>
            </a:r>
          </a:p>
          <a:p>
            <a:pPr marL="0" indent="0" eaLnBrk="1" hangingPunct="1">
              <a:buFont typeface="Rage Italic"/>
              <a:buNone/>
            </a:pPr>
            <a:endParaRPr lang="it-IT" dirty="0">
              <a:solidFill>
                <a:srgbClr val="4E66B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37B88-14C5-441F-B7B5-E52E704E71C0}" type="slidenum">
              <a:rPr lang="it-IT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22717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4"/>
                </a:solidFill>
              </a:rPr>
              <a:t>Food Safety and Food Defense </a:t>
            </a:r>
            <a:endParaRPr lang="it-IT" sz="4400" dirty="0">
              <a:solidFill>
                <a:schemeClr val="accent4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781300"/>
            <a:ext cx="7467600" cy="3208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=	HACCP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Defense	=	Difesa del cibo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B2F38-83CC-48BE-ABF6-AB2384417505}" type="slidenum">
              <a:rPr lang="it-IT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contenuto 2"/>
          <p:cNvSpPr>
            <a:spLocks noGrp="1"/>
          </p:cNvSpPr>
          <p:nvPr>
            <p:ph idx="4294967295"/>
          </p:nvPr>
        </p:nvSpPr>
        <p:spPr>
          <a:xfrm>
            <a:off x="1403648" y="404813"/>
            <a:ext cx="6768752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endParaRPr lang="it-IT" sz="2000" b="1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endParaRPr lang="it-IT" sz="2000" b="1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endParaRPr lang="it-IT" sz="2000" b="1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4400" b="1" dirty="0">
                <a:solidFill>
                  <a:srgbClr val="F82A08"/>
                </a:solidFill>
              </a:rPr>
              <a:t>MOCA</a:t>
            </a:r>
          </a:p>
          <a:p>
            <a:pPr marL="0" indent="0">
              <a:buFont typeface="Rage Italic"/>
              <a:buNone/>
            </a:pPr>
            <a:r>
              <a:rPr lang="it-IT" sz="2000" b="1" dirty="0">
                <a:solidFill>
                  <a:srgbClr val="F82A08"/>
                </a:solidFill>
              </a:rPr>
              <a:t>IDONEITA’ DEI MATERIALI E VALUTAZIONE DEL RISCHIO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D7A60F-AD0E-45E3-8767-A9181A855B13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contenuto 2"/>
          <p:cNvSpPr>
            <a:spLocks noGrp="1"/>
          </p:cNvSpPr>
          <p:nvPr>
            <p:ph idx="4294967295"/>
          </p:nvPr>
        </p:nvSpPr>
        <p:spPr>
          <a:xfrm>
            <a:off x="0" y="476250"/>
            <a:ext cx="7467600" cy="5513388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  <a:p>
            <a:pPr marL="0" indent="0">
              <a:buFont typeface="Rage Italic"/>
              <a:buNone/>
            </a:pPr>
            <a:endParaRPr lang="it-IT" sz="140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4E5A55-A84A-466B-BB76-A358B927BF12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44285" y="1066005"/>
            <a:ext cx="3600622" cy="35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>
                <a:solidFill>
                  <a:srgbClr val="4E66B2"/>
                </a:solidFill>
              </a:rPr>
              <a:t>IMBALLAGGIO PRIMARIO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L'imballaggio primario, detto anche imballaggio di vendita o di presentazione, rappresenta l'unità di vendita destinata al consumatore finale.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È posto a diretto contatto con il prodotto e ha la funzione di contenimento e di conservazione.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1400" dirty="0">
                <a:solidFill>
                  <a:srgbClr val="0070C0"/>
                </a:solidFill>
              </a:rPr>
              <a:t>YOGURT: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1400" dirty="0">
                <a:solidFill>
                  <a:srgbClr val="0070C0"/>
                </a:solidFill>
              </a:rPr>
              <a:t>Vasetto in polistirene 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1400" dirty="0">
                <a:solidFill>
                  <a:srgbClr val="0070C0"/>
                </a:solidFill>
              </a:rPr>
              <a:t>Capsula in alluminio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1400" dirty="0">
                <a:solidFill>
                  <a:srgbClr val="0070C0"/>
                </a:solidFill>
              </a:rPr>
              <a:t>Salvaroma in polipropilene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E1AAE-D4A5-4369-BD87-D642EED8355B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3" y="3112550"/>
            <a:ext cx="1585929" cy="34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1D360ED-EE46-4AB7-AF53-BEB653B3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9F9163-5246-48E7-9F19-170AFD52662D}"/>
              </a:ext>
            </a:extLst>
          </p:cNvPr>
          <p:cNvSpPr txBox="1"/>
          <p:nvPr/>
        </p:nvSpPr>
        <p:spPr>
          <a:xfrm>
            <a:off x="755576" y="344488"/>
            <a:ext cx="7776864" cy="51398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r>
              <a:rPr lang="it-IT" sz="2400" b="1" dirty="0">
                <a:solidFill>
                  <a:srgbClr val="002060"/>
                </a:solidFill>
                <a:latin typeface="Helvetica-Bold"/>
              </a:rPr>
              <a:t>MOCA</a:t>
            </a:r>
          </a:p>
          <a:p>
            <a:pPr algn="l"/>
            <a:endParaRPr lang="it-IT" sz="24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2400" b="1" dirty="0">
              <a:solidFill>
                <a:srgbClr val="002060"/>
              </a:solidFill>
              <a:latin typeface="Helvetica-Bold"/>
            </a:endParaRPr>
          </a:p>
          <a:p>
            <a:pPr algn="l"/>
            <a:r>
              <a:rPr lang="it-IT" sz="2400" b="1" dirty="0">
                <a:solidFill>
                  <a:srgbClr val="002060"/>
                </a:solidFill>
                <a:latin typeface="Helvetica-Bold"/>
              </a:rPr>
              <a:t>IL CONTROLLO UFFICIALE:</a:t>
            </a:r>
          </a:p>
          <a:p>
            <a:pPr algn="l"/>
            <a:endParaRPr lang="it-IT" sz="2400" b="1" dirty="0">
              <a:solidFill>
                <a:srgbClr val="002060"/>
              </a:solidFill>
              <a:latin typeface="Helvetica-Bold"/>
            </a:endParaRPr>
          </a:p>
          <a:p>
            <a:pPr marL="285750" indent="-285750" algn="l">
              <a:buFontTx/>
              <a:buChar char="-"/>
            </a:pPr>
            <a:r>
              <a:rPr lang="it-IT" sz="2400" b="1" dirty="0">
                <a:solidFill>
                  <a:srgbClr val="002060"/>
                </a:solidFill>
                <a:latin typeface="Helvetica-Bold"/>
              </a:rPr>
              <a:t>Unione Europea</a:t>
            </a:r>
          </a:p>
          <a:p>
            <a:pPr marL="285750" indent="-285750" algn="l">
              <a:buFontTx/>
              <a:buChar char="-"/>
            </a:pPr>
            <a:r>
              <a:rPr lang="it-IT" sz="2400" b="1" dirty="0">
                <a:solidFill>
                  <a:srgbClr val="002060"/>
                </a:solidFill>
                <a:latin typeface="Helvetica-Bold"/>
              </a:rPr>
              <a:t>MINISTERO DELLA SALUTE</a:t>
            </a:r>
          </a:p>
          <a:p>
            <a:pPr marL="285750" indent="-285750" algn="l">
              <a:buFontTx/>
              <a:buChar char="-"/>
            </a:pPr>
            <a:r>
              <a:rPr lang="it-IT" sz="2400" b="1" dirty="0">
                <a:solidFill>
                  <a:srgbClr val="002060"/>
                </a:solidFill>
                <a:latin typeface="Helvetica-Bold"/>
              </a:rPr>
              <a:t>ASL</a:t>
            </a:r>
          </a:p>
          <a:p>
            <a:pPr algn="l"/>
            <a:endParaRPr lang="it-IT" sz="24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24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24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C2B73A7-F604-EBEA-4CBD-7FEDE3833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54240" y="3146960"/>
            <a:ext cx="1599394" cy="15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306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1D360ED-EE46-4AB7-AF53-BEB653B3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9F9163-5246-48E7-9F19-170AFD52662D}"/>
              </a:ext>
            </a:extLst>
          </p:cNvPr>
          <p:cNvSpPr txBox="1"/>
          <p:nvPr/>
        </p:nvSpPr>
        <p:spPr>
          <a:xfrm>
            <a:off x="755576" y="344488"/>
            <a:ext cx="7776864" cy="50167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it-IT" sz="1600" b="1" i="0" u="none" strike="noStrike" baseline="0" dirty="0">
                <a:solidFill>
                  <a:srgbClr val="FF0000"/>
                </a:solidFill>
                <a:latin typeface="Helvetica-Bold"/>
              </a:rPr>
              <a:t>Compiti e Attribuzioni di responsabilità dei Produttori MOCA</a:t>
            </a:r>
          </a:p>
          <a:p>
            <a:pPr algn="l"/>
            <a:endParaRPr lang="it-IT" sz="1600" b="1" dirty="0">
              <a:solidFill>
                <a:srgbClr val="FF0000"/>
              </a:solidFill>
              <a:latin typeface="Helvetica-Bold"/>
            </a:endParaRPr>
          </a:p>
          <a:p>
            <a:pPr algn="l"/>
            <a:endParaRPr lang="it-IT" sz="16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endParaRPr lang="it-IT" sz="16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I PRODUTTORI DI MOCA SONO REGISTRATI PRESSO ASL DAL 2017</a:t>
            </a: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. Chi produce</a:t>
            </a: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. Chi trasforma i materiali</a:t>
            </a:r>
          </a:p>
          <a:p>
            <a:pPr algn="l"/>
            <a:endParaRPr lang="it-IT" sz="1600" b="1" dirty="0">
              <a:solidFill>
                <a:srgbClr val="FFFF00"/>
              </a:solidFill>
              <a:latin typeface="Helvetica-Bold"/>
            </a:endParaRP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Per la Centrale del Latte di Vicenza:</a:t>
            </a: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Per il  soffiaggio delle preforme in PET per produrre le bottiglie in PET, la Centrale del Latte NON è un utilizzatore, ma è un trasformatore (produttore) di MOCA.</a:t>
            </a: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r>
              <a:rPr lang="it-IT" sz="1600" b="1" u="sng" dirty="0">
                <a:solidFill>
                  <a:srgbClr val="002060"/>
                </a:solidFill>
                <a:latin typeface="Helvetica-Bold"/>
              </a:rPr>
              <a:t>QUESTO HA COMPORTATO ENTRO IL 31 LUGLIO 2017 LA REGISTRAZIONE PRESSO ASL</a:t>
            </a: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r>
              <a:rPr lang="it-IT" sz="1600" b="1" dirty="0">
                <a:solidFill>
                  <a:srgbClr val="002060"/>
                </a:solidFill>
                <a:latin typeface="Helvetica-Bold"/>
              </a:rPr>
              <a:t>LE ASL FANNO I CONTROLLI</a:t>
            </a: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</p:txBody>
      </p:sp>
    </p:spTree>
    <p:extLst>
      <p:ext uri="{BB962C8B-B14F-4D97-AF65-F5344CB8AC3E}">
        <p14:creationId xmlns:p14="http://schemas.microsoft.com/office/powerpoint/2010/main" val="212260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1D360ED-EE46-4AB7-AF53-BEB653B3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9F9163-5246-48E7-9F19-170AFD52662D}"/>
              </a:ext>
            </a:extLst>
          </p:cNvPr>
          <p:cNvSpPr txBox="1"/>
          <p:nvPr/>
        </p:nvSpPr>
        <p:spPr>
          <a:xfrm>
            <a:off x="755576" y="344488"/>
            <a:ext cx="7776864" cy="55092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it-IT" sz="1600" b="1" i="0" u="none" strike="noStrike" baseline="0" dirty="0">
                <a:solidFill>
                  <a:srgbClr val="FF0000"/>
                </a:solidFill>
                <a:latin typeface="Helvetica-Bold"/>
              </a:rPr>
              <a:t>MINISTERO DELLA SALUTE – MOCA – 2023 - 2027</a:t>
            </a:r>
          </a:p>
          <a:p>
            <a:pPr algn="l"/>
            <a:endParaRPr lang="it-IT" sz="1600" b="1" dirty="0">
              <a:solidFill>
                <a:srgbClr val="FF0000"/>
              </a:solidFill>
              <a:latin typeface="Helvetica-Bold"/>
            </a:endParaRPr>
          </a:p>
          <a:p>
            <a:pPr algn="l"/>
            <a:endParaRPr lang="it-IT" sz="16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r>
              <a:rPr lang="it-IT" sz="1600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Il Ministero della Salute, in collaborazione con il Laboratorio Nazionale di Riferimento per i Materiali e Oggetti destinati a venire a Contatto con gli Alimenti (LNR-MOCA), presso l’Istituto Superiore di Sanità, ha predisposto il </a:t>
            </a:r>
            <a:r>
              <a:rPr lang="it-IT" sz="1600" b="1" u="none" strike="noStrike" dirty="0">
                <a:solidFill>
                  <a:srgbClr val="9F0038"/>
                </a:solidFill>
                <a:effectLst/>
                <a:latin typeface="Trebuchet MS" panose="020B0603020202020204" pitchFamily="34" charset="0"/>
                <a:hlinkClick r:id="rId2"/>
              </a:rPr>
              <a:t>Piano nazionale di controllo ufficiale dei materiali e degli oggetti destinati a venire a contatto con i prodotti alimentari - Anni 2023-2027</a:t>
            </a:r>
            <a:r>
              <a:rPr lang="it-IT" sz="1600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, in applicazione della normativa vigente (</a:t>
            </a:r>
            <a:r>
              <a:rPr lang="it-IT" sz="1600" b="1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Regolamento (UE) 2017/625 </a:t>
            </a:r>
            <a:r>
              <a:rPr lang="it-IT" sz="1600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e Decreto legislativo 2 febbraio 2021, n. 27 e </a:t>
            </a:r>
            <a:r>
              <a:rPr lang="it-IT" sz="1600" dirty="0" err="1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s.m.i.</a:t>
            </a:r>
            <a:r>
              <a:rPr lang="it-IT" sz="1600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), per armonizzare le attività di controllo svolte in questo settore dalle Autorità territorialmente competenti.</a:t>
            </a:r>
          </a:p>
          <a:p>
            <a:endParaRPr lang="it-IT" sz="1600" dirty="0">
              <a:solidFill>
                <a:srgbClr val="2A2A25"/>
              </a:solidFill>
              <a:effectLst/>
              <a:latin typeface="Trebuchet MS" panose="020B0603020202020204" pitchFamily="34" charset="0"/>
            </a:endParaRPr>
          </a:p>
          <a:p>
            <a:r>
              <a:rPr lang="it-IT" sz="1600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Il Piano, che ha lo scopo di programmare e coordinare le attività volte alla verifica della conformità alla normativa di settore, definisce ruoli e obiettivi per tutti i soggetti coinvolti, individua le principali tipologie di MOCA da sottoporre al controllo e i criteri che ogni Regione e Provincia Autonoma (PA) dovrà prendere in considerazione nella predisposizione del proprio Piano di controllo ufficiale. Inoltre, indica i tempi di trasmissione e validazione dei dati del controllo ufficiale da inserire nel flusso dedicato del sistema informativo </a:t>
            </a:r>
            <a:r>
              <a:rPr lang="it-IT" sz="1600" b="1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“NSIS-Alimenti </a:t>
            </a:r>
            <a:r>
              <a:rPr lang="it-IT" sz="1600" b="1" dirty="0" err="1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Radisan</a:t>
            </a:r>
            <a:r>
              <a:rPr lang="it-IT" sz="1600" b="1" dirty="0">
                <a:solidFill>
                  <a:srgbClr val="2A2A25"/>
                </a:solidFill>
                <a:effectLst/>
                <a:latin typeface="Trebuchet MS" panose="020B0603020202020204" pitchFamily="34" charset="0"/>
              </a:rPr>
              <a:t>”.</a:t>
            </a:r>
          </a:p>
          <a:p>
            <a:br>
              <a:rPr lang="it-IT" sz="1600" dirty="0">
                <a:effectLst/>
              </a:rPr>
            </a:br>
            <a:endParaRPr lang="it-IT" sz="1600" b="1" dirty="0">
              <a:solidFill>
                <a:srgbClr val="002060"/>
              </a:solidFill>
              <a:latin typeface="Helvetica-Bold"/>
            </a:endParaRPr>
          </a:p>
          <a:p>
            <a:pPr algn="l"/>
            <a:endParaRPr lang="it-IT" sz="1600" b="1" dirty="0">
              <a:solidFill>
                <a:srgbClr val="002060"/>
              </a:solidFill>
              <a:latin typeface="Helvetica-Bold"/>
            </a:endParaRPr>
          </a:p>
        </p:txBody>
      </p:sp>
    </p:spTree>
    <p:extLst>
      <p:ext uri="{BB962C8B-B14F-4D97-AF65-F5344CB8AC3E}">
        <p14:creationId xmlns:p14="http://schemas.microsoft.com/office/powerpoint/2010/main" val="4216120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1D360ED-EE46-4AB7-AF53-BEB653B3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D200706-7A79-E0C9-7B20-118462066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37418"/>
            <a:ext cx="7704856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rgbClr val="3CAEEB"/>
              </a:solidFill>
              <a:effectLst/>
              <a:latin typeface="Titillium Web" panose="00000500000000000000" pitchFamily="2" charset="0"/>
            </a:endParaRPr>
          </a:p>
          <a:p>
            <a:pPr algn="l"/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-Bold"/>
                <a:ea typeface="+mn-ea"/>
                <a:cs typeface="+mn-cs"/>
              </a:rPr>
              <a:t>LNR - PRESSO ISS (LABORATORIO NAZIONALE DI RIFERIMENTO - MOCA)</a:t>
            </a:r>
          </a:p>
          <a:p>
            <a:pPr algn="l"/>
            <a:endParaRPr lang="it-IT" sz="1600" b="1" dirty="0">
              <a:solidFill>
                <a:srgbClr val="FF0000"/>
              </a:solidFill>
              <a:latin typeface="Helvetica-Bold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rgbClr val="3CAEEB"/>
              </a:solidFill>
              <a:effectLst/>
              <a:latin typeface="Titillium Web" panose="000005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rgbClr val="3CAEEB"/>
                </a:solidFill>
                <a:effectLst/>
                <a:latin typeface="Titillium Web" panose="00000500000000000000" pitchFamily="2" charset="0"/>
              </a:rPr>
              <a:t>Laboratorio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tillium Web" panose="00000500000000000000" pitchFamily="2" charset="0"/>
              </a:rPr>
              <a:t> nazionale di riferimento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tillium Web" panose="00000500000000000000" pitchFamily="2" charset="0"/>
              </a:rPr>
              <a:t>Il Laboratorio nazionale di riferimento sui materiali e oggetti a contatto con alimenti (LNR MOCA)  presso il Dipartimento Ambiente e Salute dell'Istituto Superiore di Sanità (ISS) effettua studi, ricerche e valutazioni sull’esposizione umana ai contaminanti  chimici   derivanti dall’interazione fra i materiali stessi e le matrici alimentari in contatto.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tillium Web" panose="00000500000000000000" pitchFamily="2" charset="0"/>
              </a:rPr>
              <a:t>I contaminanti chimici vanno identificati e quantificati per valutare l’esposizione umana e il rischio associato.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Titillium Web" panose="000005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tillium Web" panose="00000500000000000000" pitchFamily="2" charset="0"/>
              </a:rPr>
              <a:t>La designazione è stata effettuata dal Ministero della Salute in base all’art. 33 del Regolamento (CE) 882/2004, attualmente abrogato dal Regolamento dell’Unione Europea 625/2017. I compiti degli LNR sono definiti dall’art.101 del Regolamento 625/2017.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Titillium Web" panose="00000500000000000000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tillium Web" panose="00000500000000000000" pitchFamily="2" charset="0"/>
              </a:rPr>
              <a:t>L’LNR-MOCA è afferente al Dipartimento Ambiente e Salute  accreditato secondo la norma UNI CEI EN ISO/IEC 17025:2018 (n. accreditamento 1033)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6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contenuto 2"/>
          <p:cNvSpPr>
            <a:spLocks noGrp="1"/>
          </p:cNvSpPr>
          <p:nvPr>
            <p:ph idx="4294967295"/>
          </p:nvPr>
        </p:nvSpPr>
        <p:spPr>
          <a:xfrm>
            <a:off x="1403648" y="404813"/>
            <a:ext cx="6768752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endParaRPr lang="it-IT" sz="2000" b="1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endParaRPr lang="it-IT" sz="2000" b="1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4400" b="1" dirty="0">
                <a:solidFill>
                  <a:srgbClr val="F82A08"/>
                </a:solidFill>
              </a:rPr>
              <a:t>MOCA</a:t>
            </a:r>
          </a:p>
          <a:p>
            <a:pPr marL="0" indent="0">
              <a:buFont typeface="Rage Italic"/>
              <a:buNone/>
            </a:pPr>
            <a:r>
              <a:rPr lang="it-IT" sz="20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3600" b="1" u="sng" dirty="0">
                <a:solidFill>
                  <a:srgbClr val="F82A08"/>
                </a:solidFill>
              </a:rPr>
              <a:t>LE NORME DI RIFERIMENTO </a:t>
            </a:r>
          </a:p>
          <a:p>
            <a:pPr marL="0" indent="0">
              <a:buFont typeface="Rage Italic"/>
              <a:buNone/>
            </a:pPr>
            <a:r>
              <a:rPr lang="it-IT" sz="2800" b="1" u="sng" dirty="0"/>
              <a:t>- Reg. (CE) n. 1935/2004</a:t>
            </a:r>
          </a:p>
          <a:p>
            <a:pPr marL="0" indent="0">
              <a:buFont typeface="Rage Italic"/>
              <a:buNone/>
            </a:pPr>
            <a:r>
              <a:rPr lang="it-IT" sz="2800" b="1" u="sng" dirty="0"/>
              <a:t>- Reg. (CE) n. 2023/2006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D7A60F-AD0E-45E3-8767-A9181A855B13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B7743B7-8EB0-E599-DDBD-AA9A3809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2BD860-B313-A3E6-3520-968D93E8D871}"/>
              </a:ext>
            </a:extLst>
          </p:cNvPr>
          <p:cNvSpPr txBox="1"/>
          <p:nvPr/>
        </p:nvSpPr>
        <p:spPr>
          <a:xfrm>
            <a:off x="1115616" y="620688"/>
            <a:ext cx="71287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+mn-lt"/>
              </a:rPr>
              <a:t>REGOLAMENTO (CE) N°1935/2004</a:t>
            </a:r>
            <a:endParaRPr lang="it-IT" sz="2400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endParaRPr lang="it-IT" sz="2400" b="1" i="1" u="none" strike="noStrike" baseline="0" dirty="0">
              <a:solidFill>
                <a:srgbClr val="808080"/>
              </a:solidFill>
              <a:latin typeface="+mn-lt"/>
            </a:endParaRPr>
          </a:p>
          <a:p>
            <a:r>
              <a:rPr lang="it-IT" sz="4000" b="1" i="1" u="none" strike="noStrike" baseline="0" dirty="0">
                <a:latin typeface="+mn-lt"/>
              </a:rPr>
              <a:t>“Focalizzato sul Prodotto”</a:t>
            </a:r>
            <a:endParaRPr lang="it-IT" sz="4000" b="0" i="0" u="none" strike="noStrike" baseline="0" dirty="0">
              <a:latin typeface="+mn-lt"/>
            </a:endParaRPr>
          </a:p>
          <a:p>
            <a:r>
              <a:rPr lang="it-IT" sz="2400" b="1" i="1" u="none" strike="noStrike" baseline="0" dirty="0">
                <a:solidFill>
                  <a:srgbClr val="808080"/>
                </a:solidFill>
                <a:latin typeface="+mn-lt"/>
              </a:rPr>
              <a:t>“Concerne gli aspetti di gestione del sistema nei rapporti esterni all’Azienda”.</a:t>
            </a:r>
          </a:p>
          <a:p>
            <a:endParaRPr lang="it-IT" sz="2400" b="0" i="0" u="none" strike="noStrike" baseline="0" dirty="0">
              <a:solidFill>
                <a:srgbClr val="808080"/>
              </a:solidFill>
              <a:latin typeface="+mn-lt"/>
            </a:endParaRP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In che modo?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- Conformità del prodotto (Art.3);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- Etichettatura del prodotto (Art.15);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- Dichiarazione di Conformità (Art.16);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- Rintracciabilità (Art.17).</a:t>
            </a:r>
          </a:p>
        </p:txBody>
      </p:sp>
    </p:spTree>
    <p:extLst>
      <p:ext uri="{BB962C8B-B14F-4D97-AF65-F5344CB8AC3E}">
        <p14:creationId xmlns:p14="http://schemas.microsoft.com/office/powerpoint/2010/main" val="283519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C5C08A1-1088-5503-44BF-F21F9E2F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AD4B62-7877-082A-2691-35ADFA8F0155}"/>
              </a:ext>
            </a:extLst>
          </p:cNvPr>
          <p:cNvSpPr txBox="1"/>
          <p:nvPr/>
        </p:nvSpPr>
        <p:spPr>
          <a:xfrm>
            <a:off x="539552" y="404664"/>
            <a:ext cx="79928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BUONE PRATICHE DI FABBRICAZIONE</a:t>
            </a:r>
            <a:endParaRPr lang="it-IT" sz="2400" dirty="0">
              <a:latin typeface="+mj-lt"/>
            </a:endParaRPr>
          </a:p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+mn-lt"/>
              </a:rPr>
              <a:t>REGOLAMENTO (CE) N°1935/2004</a:t>
            </a:r>
            <a:endParaRPr lang="it-IT" sz="2400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endParaRPr lang="it-IT" sz="2400" dirty="0">
              <a:solidFill>
                <a:srgbClr val="000000"/>
              </a:solidFill>
              <a:latin typeface="+mj-lt"/>
            </a:endParaRP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Requisiti generali-(Art.1)</a:t>
            </a:r>
          </a:p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“Scopo e Oggetto”</a:t>
            </a:r>
          </a:p>
          <a:p>
            <a:endParaRPr lang="it-IT" sz="24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1. Il presente regolamento mira a garantire il funzionamento</a:t>
            </a:r>
          </a:p>
          <a:p>
            <a:r>
              <a:rPr lang="it-IT" sz="2400" dirty="0">
                <a:solidFill>
                  <a:srgbClr val="000000"/>
                </a:solidFill>
                <a:latin typeface="+mj-lt"/>
              </a:rPr>
              <a:t>e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fficace del mercato interno per quanto attiene all’immissione mel mercato comunitario dei materiali e degli oggetti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destinati a venire</a:t>
            </a:r>
            <a:r>
              <a:rPr lang="it-IT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a contatto direttamente o indirettamente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con i prodotti alimentari,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Oltre a costituire la base per assicurare un elevato livello di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Tutela della salute umana e degli interessi dei consumatori.</a:t>
            </a:r>
          </a:p>
        </p:txBody>
      </p:sp>
    </p:spTree>
    <p:extLst>
      <p:ext uri="{BB962C8B-B14F-4D97-AF65-F5344CB8AC3E}">
        <p14:creationId xmlns:p14="http://schemas.microsoft.com/office/powerpoint/2010/main" val="2032737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8B61CBC-D673-DA25-5195-C4BCE901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4398E3-9CB4-5571-B342-1A77B855EF9D}"/>
              </a:ext>
            </a:extLst>
          </p:cNvPr>
          <p:cNvSpPr txBox="1"/>
          <p:nvPr/>
        </p:nvSpPr>
        <p:spPr>
          <a:xfrm>
            <a:off x="755576" y="764704"/>
            <a:ext cx="81369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BUONE PRATICHE DI FABBRICAZIONE</a:t>
            </a:r>
            <a:endParaRPr lang="it-IT" sz="2400" dirty="0">
              <a:latin typeface="+mj-lt"/>
            </a:endParaRPr>
          </a:p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+mn-lt"/>
              </a:rPr>
              <a:t>REGOLAMENTO (CE) N°1935/2004</a:t>
            </a:r>
            <a:endParaRPr lang="it-IT" sz="2400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endParaRPr lang="it-IT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Requisiti generali -(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Art. 3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“Conformità del prodotto”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I materiali e gli oggetti, compresi i materiali egli oggetti attivi ed intelligenti, </a:t>
            </a:r>
            <a:r>
              <a:rPr lang="it-IT" sz="2400" b="0" i="0" u="sng" strike="noStrike" baseline="0" dirty="0">
                <a:solidFill>
                  <a:srgbClr val="000000"/>
                </a:solidFill>
                <a:latin typeface="+mj-lt"/>
              </a:rPr>
              <a:t>devono essere prodotti conformemente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affinché, in condizioni normali o prevedibili, essi non trasferiscano ai prodotti alimentari componenti in quantità tali da: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it-IT" sz="2400" b="0" i="0" u="none" strike="noStrike" baseline="0" dirty="0">
                <a:solidFill>
                  <a:srgbClr val="FF0000"/>
                </a:solidFill>
                <a:latin typeface="+mj-lt"/>
              </a:rPr>
              <a:t>Costituire un pericolo per la salute umana;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it-IT" sz="2400" b="0" i="0" u="none" strike="noStrike" baseline="0" dirty="0">
                <a:solidFill>
                  <a:srgbClr val="FF0000"/>
                </a:solidFill>
                <a:latin typeface="+mj-lt"/>
              </a:rPr>
              <a:t>Comportare una modifica inaccettabile della composizione dei prodotti alimentari;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it-IT" sz="2400" b="0" i="0" u="none" strike="noStrike" baseline="0" dirty="0">
                <a:solidFill>
                  <a:srgbClr val="FF0000"/>
                </a:solidFill>
                <a:latin typeface="+mj-lt"/>
              </a:rPr>
              <a:t>Comportare un deterioramento delle loro caratteristiche organolettiche.</a:t>
            </a:r>
          </a:p>
        </p:txBody>
      </p:sp>
    </p:spTree>
    <p:extLst>
      <p:ext uri="{BB962C8B-B14F-4D97-AF65-F5344CB8AC3E}">
        <p14:creationId xmlns:p14="http://schemas.microsoft.com/office/powerpoint/2010/main" val="348870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EC8FB98-AB88-A95A-AB4D-F0F8665C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8E8F5D-E340-0ED5-ECBB-FD7747DBF55F}"/>
              </a:ext>
            </a:extLst>
          </p:cNvPr>
          <p:cNvSpPr txBox="1"/>
          <p:nvPr/>
        </p:nvSpPr>
        <p:spPr>
          <a:xfrm>
            <a:off x="899592" y="260648"/>
            <a:ext cx="800323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BUONE PRATICHE DI FABBRICAZIONE</a:t>
            </a:r>
            <a:endParaRPr lang="it-IT" sz="2400" dirty="0">
              <a:latin typeface="+mj-lt"/>
            </a:endParaRPr>
          </a:p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+mn-lt"/>
              </a:rPr>
              <a:t>REGOLAMENTO (CE) N°1935/2004</a:t>
            </a:r>
            <a:endParaRPr lang="it-IT" sz="2400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endParaRPr lang="it-IT" sz="2400" dirty="0">
              <a:solidFill>
                <a:srgbClr val="000000"/>
              </a:solidFill>
              <a:latin typeface="+mj-lt"/>
            </a:endParaRPr>
          </a:p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Etichettatura -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Art. 15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“Apposizione delle informazioni”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Per la vendita al dettaglio: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Sui materiali e gli oggetti o loro imballaggi;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Su etichette poste sui materiali e sugli oggetti o loro imballaggi;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Su cartellini posti nelle immediate vicinanze dei materiali e degli oggetti.</a:t>
            </a:r>
          </a:p>
          <a:p>
            <a:endParaRPr lang="it-IT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it-IT" sz="2400" b="0" i="0" u="sng" strike="noStrike" baseline="0" dirty="0">
                <a:solidFill>
                  <a:srgbClr val="000000"/>
                </a:solidFill>
                <a:latin typeface="+mj-lt"/>
              </a:rPr>
              <a:t>Per la vendita NON al dettaglio: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Sui documenti di accompagnamento;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Sulle etichette o sugli imballaggi;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Sui materiali e sugli oggetti stessi.</a:t>
            </a:r>
          </a:p>
          <a:p>
            <a:endParaRPr lang="it-IT" sz="24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4881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9A4CB87-80BE-A081-CAD2-92F0EEC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38BF9C-3012-76F5-5B64-60BC050EC567}"/>
              </a:ext>
            </a:extLst>
          </p:cNvPr>
          <p:cNvSpPr txBox="1"/>
          <p:nvPr/>
        </p:nvSpPr>
        <p:spPr>
          <a:xfrm>
            <a:off x="899592" y="548680"/>
            <a:ext cx="763284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BUONE PRATICHE DI FABBRICAZIONE</a:t>
            </a:r>
            <a:endParaRPr lang="it-IT" sz="2400" dirty="0">
              <a:latin typeface="+mj-lt"/>
            </a:endParaRPr>
          </a:p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+mn-lt"/>
              </a:rPr>
              <a:t>REGOLAMENTO (CE) N°1935/2004</a:t>
            </a:r>
            <a:endParaRPr lang="it-IT" sz="2400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endParaRPr lang="it-IT" sz="24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n-lt"/>
              </a:rPr>
              <a:t>Dichiarazione di Conformità-(Art.16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Le misure specifiche di cui all’Art.5 prevedono che i materiali e gli oggetti cui esse si riferiscono siano corredati di una dichiarazione scritta che attesti la loro conformità alla normativa vigente.</a:t>
            </a: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Una documentazione appropriata (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+mn-lt"/>
              </a:rPr>
              <a:t>di supporto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) è disponibile per dimostrare tale conformità. Detta documentazione è resa disponibile alle autorità competenti che la richiedano.</a:t>
            </a:r>
          </a:p>
          <a:p>
            <a:endParaRPr lang="it-IT" sz="2400" dirty="0">
              <a:solidFill>
                <a:srgbClr val="000000"/>
              </a:solidFill>
              <a:latin typeface="+mn-lt"/>
            </a:endParaRPr>
          </a:p>
          <a:p>
            <a:r>
              <a:rPr lang="it-IT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Nel sito del ISS è descritta la procedura e la documentazione che il produttore deve seguire per emettere la «dichiarazione di conformità». </a:t>
            </a:r>
          </a:p>
          <a:p>
            <a:r>
              <a:rPr lang="it-IT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+mn-lt"/>
              </a:rPr>
              <a:t>Vedi Rapporti ISTISAN n. 18/24 – Dicembre 2018.</a:t>
            </a:r>
          </a:p>
        </p:txBody>
      </p:sp>
    </p:spTree>
    <p:extLst>
      <p:ext uri="{BB962C8B-B14F-4D97-AF65-F5344CB8AC3E}">
        <p14:creationId xmlns:p14="http://schemas.microsoft.com/office/powerpoint/2010/main" val="28845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>
                <a:solidFill>
                  <a:srgbClr val="4E66B2"/>
                </a:solidFill>
              </a:rPr>
              <a:t>IMBALLAGGIO SECONDARIO</a:t>
            </a:r>
            <a:endParaRPr lang="it-IT" sz="320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L'imballaggio secondario, o imballaggio multiplo, costituisce un raggruppamento di un certo numero di unità di vendita destinato al consumatore finale o al rivenditore.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Se il prodotto viene rimosso dal suo contenitore secondario non vengono modificate le sue caratteristiche e il suo valore commerciale.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A6C7D-8EDB-4190-8E52-BA750B07064A}" type="slidenum">
              <a:rPr lang="it-IT"/>
              <a:pPr>
                <a:defRPr/>
              </a:pPr>
              <a:t>3</a:t>
            </a:fld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40968"/>
            <a:ext cx="1463779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3249488" cy="29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02433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AE3C31-4BCA-ABF6-187C-A3FA3959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724701-A172-EDDB-0512-DBCAA38EF82C}"/>
              </a:ext>
            </a:extLst>
          </p:cNvPr>
          <p:cNvSpPr txBox="1"/>
          <p:nvPr/>
        </p:nvSpPr>
        <p:spPr>
          <a:xfrm>
            <a:off x="899592" y="476672"/>
            <a:ext cx="74888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BUONE PRATICHE DI FABBRICAZIONE</a:t>
            </a:r>
            <a:endParaRPr lang="it-IT" sz="2400" dirty="0">
              <a:latin typeface="+mj-lt"/>
            </a:endParaRPr>
          </a:p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+mn-lt"/>
              </a:rPr>
              <a:t>REGOLAMENTO (CE) N°1935/2004</a:t>
            </a:r>
            <a:endParaRPr lang="it-IT" sz="2400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endParaRPr lang="it-IT" sz="24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Rintracciabilità -(Art. 17)</a:t>
            </a:r>
            <a:endParaRPr lang="it-IT" sz="24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Tenendo in debito conto la fattibilità tecnologica, gli operatori economici dispongono di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+mj-lt"/>
              </a:rPr>
              <a:t>sistemi e di procedure che consentono l’individuazione delle imprese da cui e a cui sono stati forniti i materiali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+mj-lt"/>
              </a:rPr>
              <a:t>e gli oggetti e, se del caso, le sostanze e i prodotti, disciplinati dal presente regolamento e dalle relative misure di applicazione, usati nella loro lavorazione. Tali informazioni sono rese disponibili alle autorità competenti che le richiedano. </a:t>
            </a:r>
          </a:p>
        </p:txBody>
      </p:sp>
    </p:spTree>
    <p:extLst>
      <p:ext uri="{BB962C8B-B14F-4D97-AF65-F5344CB8AC3E}">
        <p14:creationId xmlns:p14="http://schemas.microsoft.com/office/powerpoint/2010/main" val="1263922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DED456F-8D0B-4E90-9D55-3371387E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71F907-430C-460E-8654-F418B16BD283}"/>
              </a:ext>
            </a:extLst>
          </p:cNvPr>
          <p:cNvSpPr txBox="1"/>
          <p:nvPr/>
        </p:nvSpPr>
        <p:spPr>
          <a:xfrm>
            <a:off x="755576" y="548680"/>
            <a:ext cx="783756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IN ALLEGATO AL Reg (CE) 1935/2004 …. Troviamo:</a:t>
            </a:r>
            <a:endParaRPr lang="it-IT" sz="18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Elenco di gruppi di materiali e oggetti che sono disciplinati da misure specifiche: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1. Materiali e oggetti attivi e intelligenti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2. Adesivi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3. Ceramiche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4. Turaccioli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5. Gomme naturali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6. Vetro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7. Resine a scambio ionico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8. Metalli e leghe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9. Carta e cartone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10. Materie plastiche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11. Inchiostri da stampa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12. Cellulosa rigenerata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13. Siliconi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14. Prodotti tessili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15. Vernici e rivestimenti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16. Cere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17. Legno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454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B7743B7-8EB0-E599-DDBD-AA9A3809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2BD860-B313-A3E6-3520-968D93E8D871}"/>
              </a:ext>
            </a:extLst>
          </p:cNvPr>
          <p:cNvSpPr txBox="1"/>
          <p:nvPr/>
        </p:nvSpPr>
        <p:spPr>
          <a:xfrm>
            <a:off x="1115616" y="620688"/>
            <a:ext cx="712879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>
                <a:solidFill>
                  <a:srgbClr val="FF0000"/>
                </a:solidFill>
                <a:latin typeface="+mn-lt"/>
              </a:rPr>
              <a:t>REGOLAMENTO (CE) N°2023/2008</a:t>
            </a:r>
            <a:endParaRPr lang="it-IT" sz="2400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endParaRPr lang="it-IT" sz="2400" b="1" i="1" u="none" strike="noStrike" baseline="0" dirty="0">
              <a:solidFill>
                <a:srgbClr val="808080"/>
              </a:solidFill>
              <a:latin typeface="+mn-lt"/>
            </a:endParaRPr>
          </a:p>
          <a:p>
            <a:r>
              <a:rPr lang="it-IT" sz="4000" b="1" i="1" u="none" strike="noStrike" baseline="0" dirty="0">
                <a:latin typeface="+mn-lt"/>
              </a:rPr>
              <a:t>“Focalizzato sul Processo”</a:t>
            </a:r>
            <a:endParaRPr lang="it-IT" sz="4000" b="0" i="0" u="none" strike="noStrike" baseline="0" dirty="0">
              <a:latin typeface="+mn-lt"/>
            </a:endParaRPr>
          </a:p>
          <a:p>
            <a:r>
              <a:rPr lang="it-IT" sz="2400" b="1" i="1" u="none" strike="noStrike" baseline="0" dirty="0">
                <a:solidFill>
                  <a:srgbClr val="808080"/>
                </a:solidFill>
                <a:latin typeface="+mn-lt"/>
              </a:rPr>
              <a:t>“Concerne gli aspetti di prodizione dei MOCA”.</a:t>
            </a:r>
          </a:p>
          <a:p>
            <a:endParaRPr lang="it-IT" sz="2400" b="0" i="0" u="none" strike="noStrike" baseline="0" dirty="0">
              <a:solidFill>
                <a:srgbClr val="808080"/>
              </a:solidFill>
              <a:latin typeface="+mn-lt"/>
            </a:endParaRPr>
          </a:p>
          <a:p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In che modo?</a:t>
            </a:r>
          </a:p>
          <a:p>
            <a:pPr marL="342900" indent="-342900">
              <a:buFontTx/>
              <a:buChar char="-"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+mn-lt"/>
              </a:rPr>
              <a:t>Stabilisce le norme relative alle buone pratiche di produzione (GMP) per gruppi di materiali ed oggetti destinati a venire a contatto con gli alimenti.</a:t>
            </a:r>
          </a:p>
          <a:p>
            <a:pPr marL="342900" indent="-342900"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latin typeface="+mn-lt"/>
              </a:rPr>
              <a:t>I documenti devono essere a disposizione delle AC.</a:t>
            </a:r>
            <a:endParaRPr lang="it-IT" sz="2400" b="1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590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F553D1-1FC6-0A77-C821-4FC540DB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174E88-E3B1-4D18-CC9B-E823B0F9B3CE}"/>
              </a:ext>
            </a:extLst>
          </p:cNvPr>
          <p:cNvSpPr txBox="1"/>
          <p:nvPr/>
        </p:nvSpPr>
        <p:spPr>
          <a:xfrm>
            <a:off x="827584" y="789816"/>
            <a:ext cx="7128792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9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2400" b="1" i="1" u="none" strike="noStrike" baseline="0" dirty="0">
                <a:latin typeface="Calibri" panose="020F0502020204030204" pitchFamily="34" charset="0"/>
              </a:rPr>
              <a:t>“Focalizzato sul Processo”</a:t>
            </a:r>
            <a:endParaRPr lang="it-IT" sz="2400" b="1" i="0" u="none" strike="noStrike" baseline="0" dirty="0">
              <a:latin typeface="Calibri" panose="020F0502020204030204" pitchFamily="34" charset="0"/>
            </a:endParaRP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1800" b="1" i="0" u="none" strike="noStrike" baseline="0" dirty="0">
                <a:latin typeface="Segoe UI" panose="020B0502040204020203" pitchFamily="34" charset="0"/>
              </a:rPr>
              <a:t>Alcuni articoli del Regolamento (CE) 2023/2006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Art.1</a:t>
            </a: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Oggetto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…..omissis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Stabilisce le norme relative alle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buone pratiche di fabbricazione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(GMP) per i gruppi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materiali ed oggetti destinati a venire in contatto con gli alimenti di cui all’allegato I del </a:t>
            </a:r>
            <a:r>
              <a:rPr lang="it-IT" sz="1800" b="1" i="0" u="none" strike="noStrike" baseline="0" dirty="0">
                <a:solidFill>
                  <a:srgbClr val="000065"/>
                </a:solidFill>
                <a:latin typeface="Segoe UI" panose="020B0502040204020203" pitchFamily="34" charset="0"/>
              </a:rPr>
              <a:t>Regolamento (CE) 1935/2004.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</a:p>
          <a:p>
            <a:endParaRPr lang="it-IT" sz="2000" b="0" i="0" u="none" strike="noStrike" baseline="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38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D14EDC0-AFBD-9CA8-2B77-DFCEF6C8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03D749-1BD1-D2D4-7112-9F31B5E96607}"/>
              </a:ext>
            </a:extLst>
          </p:cNvPr>
          <p:cNvSpPr txBox="1"/>
          <p:nvPr/>
        </p:nvSpPr>
        <p:spPr>
          <a:xfrm>
            <a:off x="899592" y="980729"/>
            <a:ext cx="698477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u="none" strike="noStrike" baseline="0" dirty="0">
                <a:latin typeface="Calibri" panose="020F0502020204030204" pitchFamily="34" charset="0"/>
              </a:rPr>
              <a:t>“Focalizzato sul Processo”</a:t>
            </a:r>
            <a:endParaRPr lang="it-IT" sz="2400" b="1" i="0" u="none" strike="noStrike" baseline="0" dirty="0">
              <a:latin typeface="Calibri" panose="020F0502020204030204" pitchFamily="34" charset="0"/>
            </a:endParaRP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Alcuni articoli del Regolamento (CE) 2023/2006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Art.2 </a:t>
            </a: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Campo di applicazione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Il presente Regolamento di applica a tutti i settori ed a tutte le fasi di: .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- Produzione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- Trasformazione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- Distribuzione </a:t>
            </a: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6494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734FFC-8521-EC74-0998-90265282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5563BE-3389-BDFA-B13A-3372607D30C1}"/>
              </a:ext>
            </a:extLst>
          </p:cNvPr>
          <p:cNvSpPr txBox="1"/>
          <p:nvPr/>
        </p:nvSpPr>
        <p:spPr>
          <a:xfrm>
            <a:off x="611560" y="251207"/>
            <a:ext cx="7704856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9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1800" b="1" i="1" u="none" strike="noStrike" baseline="0" dirty="0">
                <a:latin typeface="Calibri" panose="020F0502020204030204" pitchFamily="34" charset="0"/>
              </a:rPr>
              <a:t>“</a:t>
            </a:r>
            <a:r>
              <a:rPr lang="it-IT" sz="2400" b="1" i="1" u="none" strike="noStrike" baseline="0" dirty="0">
                <a:latin typeface="Calibri" panose="020F0502020204030204" pitchFamily="34" charset="0"/>
              </a:rPr>
              <a:t>Focalizzato sul Processo”</a:t>
            </a:r>
            <a:endParaRPr lang="it-IT" sz="2400" b="1" i="0" u="none" strike="noStrike" baseline="0" dirty="0">
              <a:latin typeface="Calibri" panose="020F0502020204030204" pitchFamily="34" charset="0"/>
            </a:endParaRP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Alcuni articoli del Regolamento (CE) 2023/2006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Art.3</a:t>
            </a: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GMP </a:t>
            </a:r>
          </a:p>
          <a:p>
            <a:r>
              <a:rPr lang="it-IT" dirty="0">
                <a:solidFill>
                  <a:srgbClr val="000000"/>
                </a:solidFill>
                <a:latin typeface="Segoe UI" panose="020B0502040204020203" pitchFamily="34" charset="0"/>
              </a:rPr>
              <a:t>L’a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ssicurazione della qualità deve garantire che i materiali 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gli oggetti siano costantemente fabbricati e controllati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per assicurare la conformità alle norme ad esso applicabili ed agli standard qualitativi adeguati all’uso a cui sono destinati senza: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- Costituire rischi per la salute umana,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- Modificare in modo inaccettabile la composizione di un prodotto alimentare 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- Provocare un deterioramento delle sue caratteristiche organolettiche</a:t>
            </a: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63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C2504E0-0DD5-EE58-407C-466D787B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978B63-574D-F60C-977A-23CE650C766D}"/>
              </a:ext>
            </a:extLst>
          </p:cNvPr>
          <p:cNvSpPr txBox="1"/>
          <p:nvPr/>
        </p:nvSpPr>
        <p:spPr>
          <a:xfrm>
            <a:off x="971600" y="335846"/>
            <a:ext cx="741682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u="none" strike="noStrike" baseline="0" dirty="0">
                <a:latin typeface="Calibri" panose="020F0502020204030204" pitchFamily="34" charset="0"/>
              </a:rPr>
              <a:t>“</a:t>
            </a:r>
            <a:r>
              <a:rPr lang="it-IT" sz="2400" b="1" i="1" u="none" strike="noStrike" baseline="0" dirty="0">
                <a:latin typeface="Calibri" panose="020F0502020204030204" pitchFamily="34" charset="0"/>
              </a:rPr>
              <a:t>Focalizzato sul Processo”</a:t>
            </a:r>
            <a:endParaRPr lang="it-IT" sz="2400" b="1" i="0" u="none" strike="noStrike" baseline="0" dirty="0">
              <a:latin typeface="Calibri" panose="020F0502020204030204" pitchFamily="34" charset="0"/>
            </a:endParaRP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it-IT" sz="18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Alcuni articoli del Regolamento (CE) 2023/2006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Art.5</a:t>
            </a:r>
          </a:p>
          <a:p>
            <a:r>
              <a:rPr lang="it-IT" b="1" dirty="0"/>
              <a:t>Sistemi di assicurazione della qualità </a:t>
            </a:r>
          </a:p>
          <a:p>
            <a:pPr marL="342900" indent="-342900">
              <a:buAutoNum type="arabicPeriod"/>
            </a:pPr>
            <a:r>
              <a:rPr lang="it-IT" b="1" dirty="0"/>
              <a:t>Gli operatori del settore devono istituire, attuare e far rispettare un sistema di assicurazione della qualità efficace e documentato. </a:t>
            </a:r>
          </a:p>
          <a:p>
            <a:pPr marL="342900" indent="-342900">
              <a:buAutoNum type="arabicPeriod"/>
            </a:pPr>
            <a:r>
              <a:rPr lang="it-IT" dirty="0"/>
              <a:t>Il suddetto sistema deve: </a:t>
            </a:r>
          </a:p>
          <a:p>
            <a:pPr marL="342900" indent="-342900">
              <a:buAutoNum type="alphaLcParenR"/>
            </a:pPr>
            <a:r>
              <a:rPr lang="it-IT" dirty="0"/>
              <a:t>tenere conto dell’adeguatezza del personale, delle sue conoscenze e competenze, nonché dell’organizzazione delle sedi e delle attrezzature necessarie a garantire che i materiali e gli oggetti finiti siano conformi alle norme ad essi applicabili; </a:t>
            </a:r>
          </a:p>
          <a:p>
            <a:r>
              <a:rPr lang="it-IT" dirty="0"/>
              <a:t>b) essere applicato tenendo conto della dimensione dell'impresa, in modo da non costituire un onere eccessivo per l'azienda. </a:t>
            </a:r>
          </a:p>
          <a:p>
            <a:endParaRPr lang="it-IT" dirty="0"/>
          </a:p>
          <a:p>
            <a:r>
              <a:rPr lang="it-IT" dirty="0"/>
              <a:t>2. I materiali di partenza devono essere selezionati e devono essere conformi con le specifiche prestabilite, in modo da garantire che il materiale o l’oggetto siano conformi alle norme ad essi applicabili. </a:t>
            </a:r>
          </a:p>
          <a:p>
            <a:r>
              <a:rPr lang="it-IT" dirty="0"/>
              <a:t>3. Le varie operazioni devono svolgersi secondo istruzioni e procedure prestabilite.</a:t>
            </a:r>
          </a:p>
        </p:txBody>
      </p:sp>
    </p:spTree>
    <p:extLst>
      <p:ext uri="{BB962C8B-B14F-4D97-AF65-F5344CB8AC3E}">
        <p14:creationId xmlns:p14="http://schemas.microsoft.com/office/powerpoint/2010/main" val="3939766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41FFE08-23F0-B15F-3663-4C47C470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C371A7-95DB-B8F4-6C9E-84FCBE1CFA88}"/>
              </a:ext>
            </a:extLst>
          </p:cNvPr>
          <p:cNvSpPr txBox="1"/>
          <p:nvPr/>
        </p:nvSpPr>
        <p:spPr>
          <a:xfrm>
            <a:off x="1691680" y="836712"/>
            <a:ext cx="568863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REGOLAMENTO (UE) N. 10/2011</a:t>
            </a:r>
            <a:r>
              <a:rPr lang="it-IT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it-IT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DELLA COMMISSIONE</a:t>
            </a:r>
          </a:p>
          <a:p>
            <a:pPr algn="ctr"/>
            <a:r>
              <a:rPr lang="it-IT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del 14 gennaio 2011</a:t>
            </a:r>
          </a:p>
          <a:p>
            <a:pPr algn="ctr"/>
            <a:r>
              <a:rPr lang="it-IT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riguardante i materiali e gli oggetti di materia plastica destinati a venire a contatto con i prodotti alimentari</a:t>
            </a:r>
          </a:p>
          <a:p>
            <a:pPr algn="ctr"/>
            <a:r>
              <a:rPr lang="it-IT" sz="2000" b="0" i="0" u="none" strike="noStrike" dirty="0">
                <a:solidFill>
                  <a:srgbClr val="337AB7"/>
                </a:solidFill>
                <a:effectLst/>
                <a:highlight>
                  <a:srgbClr val="FFFFFF"/>
                </a:highlight>
                <a:latin typeface="inherit"/>
                <a:hlinkClick r:id="rId2" tooltip="32011R0010"/>
              </a:rPr>
              <a:t>(</a:t>
            </a:r>
            <a:endParaRPr lang="it-IT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ctr"/>
            <a:r>
              <a:rPr lang="it-IT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(GU L 012 dell'15.1.2011, pag. 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A05228-DCB2-D6BB-0481-8AB4497F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373" y="378904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7862BA-58F6-9553-FCD7-0C26EB4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7FBF30-5459-B79E-F96F-C902AFED7291}"/>
              </a:ext>
            </a:extLst>
          </p:cNvPr>
          <p:cNvSpPr txBox="1"/>
          <p:nvPr/>
        </p:nvSpPr>
        <p:spPr>
          <a:xfrm>
            <a:off x="611560" y="476672"/>
            <a:ext cx="80752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COMMISSIONE EUROPEA DIREZIONE GENERALE PER LA SALUTE E I CONSUMATORI Sicurezza dei prodotti alimentari Innovazione e sostenibilità Bruxelles, 28.11.2013 </a:t>
            </a:r>
          </a:p>
          <a:p>
            <a:endParaRPr lang="it-IT" sz="1400" dirty="0"/>
          </a:p>
          <a:p>
            <a:r>
              <a:rPr lang="it-IT" sz="1400" b="1" dirty="0"/>
              <a:t>Orientamenti dell'Unione sul regolamento (UE) n. 10/2011 riguardante i materiali e gli oggetti di materia plastica destinati a venire a contatto con i prodotti alimentari, per quanto concerne le informazioni all'interno della catena di approvvigionamento </a:t>
            </a:r>
          </a:p>
          <a:p>
            <a:endParaRPr lang="it-IT" sz="1400" dirty="0"/>
          </a:p>
          <a:p>
            <a:r>
              <a:rPr lang="it-IT" sz="1400" dirty="0"/>
              <a:t>Il presente documento illustra l'esito delle discussioni svolte all'interno di un gruppo di lavoro di esperti tecnici e del gruppo di lavoro di esperti governativi sui materiali a contatto con gli alimenti. Il presente documento orientativo è stato presentato agli Stati membri e da essi approvato il 28 novembre 2013 nella sezione "Sicurezza tossicologica della catena alimentare" del comitato permanente. </a:t>
            </a:r>
          </a:p>
          <a:p>
            <a:endParaRPr lang="it-IT" sz="1400" dirty="0"/>
          </a:p>
          <a:p>
            <a:r>
              <a:rPr lang="it-IT" sz="1400" dirty="0"/>
              <a:t>Destinatarie dei presenti orientamenti sono le organizzazioni professionali europee e le autorità competenti degli Stati membri che si occupano di questioni riguardanti l'interpretazione e l'attuazione di taluni aspetti relativi alla dichiarazione di conformità e alle informazioni adeguate nella catena di approvvigionamento delle materie plastiche. </a:t>
            </a:r>
          </a:p>
          <a:p>
            <a:endParaRPr lang="it-IT" sz="1400" dirty="0"/>
          </a:p>
          <a:p>
            <a:r>
              <a:rPr lang="it-IT" sz="1400" dirty="0"/>
              <a:t>Il presente documento è da considerarsi in continua evoluzione e sarà aggiornato per fornire ulteriori chiarimenti su aspetti connessi all'attuazione della normativa in questione. </a:t>
            </a:r>
          </a:p>
          <a:p>
            <a:endParaRPr lang="it-IT" sz="1400" dirty="0"/>
          </a:p>
          <a:p>
            <a:r>
              <a:rPr lang="it-IT" sz="1400" dirty="0"/>
              <a:t>Il documento può essere consultato sul sito web della DG SANCO, alla pagina sui materiali a contatto con gli alimenti, al seguente indirizzo: </a:t>
            </a:r>
            <a:r>
              <a:rPr lang="it-IT" sz="1400" b="1" dirty="0"/>
              <a:t>http://ec.europa.eu/food/food/</a:t>
            </a:r>
            <a:r>
              <a:rPr lang="it-IT" sz="1400" b="1" dirty="0" err="1"/>
              <a:t>chemicalsafety</a:t>
            </a:r>
            <a:r>
              <a:rPr lang="it-IT" sz="1400" b="1" dirty="0"/>
              <a:t>/</a:t>
            </a:r>
            <a:r>
              <a:rPr lang="it-IT" sz="1400" b="1" dirty="0" err="1"/>
              <a:t>foodcontact</a:t>
            </a:r>
            <a:r>
              <a:rPr lang="it-IT" sz="1400" b="1" dirty="0"/>
              <a:t>/documents_en.htm. </a:t>
            </a:r>
          </a:p>
        </p:txBody>
      </p:sp>
    </p:spTree>
    <p:extLst>
      <p:ext uri="{BB962C8B-B14F-4D97-AF65-F5344CB8AC3E}">
        <p14:creationId xmlns:p14="http://schemas.microsoft.com/office/powerpoint/2010/main" val="1733858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23BCB90-994F-4F15-B4C9-05A5F3C5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3B104F-1E04-4331-9936-23CC786D1A1C}"/>
              </a:ext>
            </a:extLst>
          </p:cNvPr>
          <p:cNvSpPr txBox="1"/>
          <p:nvPr/>
        </p:nvSpPr>
        <p:spPr>
          <a:xfrm>
            <a:off x="683568" y="548680"/>
            <a:ext cx="728631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Un po’ di storia: la plastica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Il polipropilene fu scoperto negli anni ’50 da Giulio Natta e l’invenzione gli valse il premio Nobel per la chimica del 1963.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 1957 gli impianti di Ferrara della Montecatini iniziano la produzione del Moplen, che sarà venduto in tutto il mondo.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Il Moplen, nome commerciale del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polipropilene,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 adatto a tanti usi, invade le case degli italiani, dalla stoviglie ai giocattoli.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Si sviluppò anche il settore di produzione di pellicole trasparenti usate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 confezionamento dei prodotti alimentari.</a:t>
            </a:r>
          </a:p>
          <a:p>
            <a:pPr algn="l"/>
            <a:r>
              <a:rPr lang="it-IT" sz="1800" b="1" i="0" u="none" strike="noStrike" baseline="0" dirty="0">
                <a:solidFill>
                  <a:srgbClr val="019B4E"/>
                </a:solidFill>
                <a:latin typeface="Helvetica-Bold"/>
              </a:rPr>
              <a:t>Enorme incremento di materiale a contatto con gli alimenti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838142C-0B33-40AC-AE30-E23D8175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442620"/>
            <a:ext cx="3901942" cy="17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>
                <a:solidFill>
                  <a:srgbClr val="4E66B2"/>
                </a:solidFill>
              </a:rPr>
              <a:t>IMBALLAGGIO TERZIARIO</a:t>
            </a:r>
            <a:endParaRPr lang="it-IT" sz="320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L'imballaggio terziario è l’insieme di più contenitori che possono essere sia primari che secondari.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E’ predisposto esclusivamente per  la movimentazione e il trasporto.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È utilizzato all’interno della catena di distribuzione e, salvo casi particolari, non arriva al consumatore finale.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CA19F-E2C5-41E0-9352-68E6D6128AC7}" type="slidenum">
              <a:rPr lang="it-IT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601674" cy="274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EAC3713-8B9C-4678-AE9E-8291D4FD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5883A4-0D86-4D50-894F-5D6B61DDA166}"/>
              </a:ext>
            </a:extLst>
          </p:cNvPr>
          <p:cNvSpPr txBox="1"/>
          <p:nvPr/>
        </p:nvSpPr>
        <p:spPr>
          <a:xfrm>
            <a:off x="755576" y="344486"/>
            <a:ext cx="734481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Una grande idea</a:t>
            </a:r>
          </a:p>
          <a:p>
            <a:pPr algn="l"/>
            <a:endParaRPr lang="it-IT" sz="1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Grazie al suo intuito e spirito d’innovazione, Ruben </a:t>
            </a: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Rausing</a:t>
            </a:r>
            <a:endParaRPr lang="it-IT" sz="1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ha realizzato un sogno </a:t>
            </a:r>
            <a:r>
              <a:rPr lang="it-IT" sz="1800" b="0" i="0" u="none" strike="noStrike" baseline="0" dirty="0">
                <a:latin typeface="TTE23A06B8t00"/>
              </a:rPr>
              <a:t>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nel 1951 nasce </a:t>
            </a:r>
            <a:r>
              <a:rPr lang="it-IT" sz="1800" b="1" i="0" u="none" strike="noStrike" baseline="0" dirty="0">
                <a:latin typeface="Helvetica-Bold"/>
              </a:rPr>
              <a:t>Tetra Pak.</a:t>
            </a:r>
          </a:p>
          <a:p>
            <a:pPr algn="l"/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Rausing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inventò il primo contenitore per alimenti in cartone: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una confezione pratica e facile da trasportare, idonea 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contenere un alimento deperibile come il latte.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Nel 1944 nacque il primo tetraedro, una confezione a quattro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facce composta da carta e polietilene; un materiale resistente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e plasmabile, di spessore uniforme e in grado di proteggere i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prodotti liquidi dalla luce e da possibili interferenze esterne.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Nel 1952 venne messa a punto una macchina confezionatrice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per la Centrale del Latte di Lund, in Svezia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e nello stesso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anno la Centrale iniziò a vendere, prima nel mondo, la panna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in confezioni tetraedriche da 100 ml.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Negli anni ’60 la tecnologia fece un salto di qualità con</a:t>
            </a:r>
          </a:p>
          <a:p>
            <a:pPr algn="l"/>
            <a:r>
              <a:rPr lang="it-IT" sz="1800" b="1" i="0" u="none" strike="noStrike" baseline="0" dirty="0">
                <a:latin typeface="Helvetica" panose="020B0604020202020204" pitchFamily="34" charset="0"/>
              </a:rPr>
              <a:t>l’invenzione del </a:t>
            </a:r>
            <a:r>
              <a:rPr lang="it-IT" sz="1800" b="1" i="0" u="none" strike="noStrike" baseline="0" dirty="0">
                <a:latin typeface="Helvetica-Bold"/>
              </a:rPr>
              <a:t>trattamento UHT </a:t>
            </a:r>
            <a:r>
              <a:rPr lang="it-IT" sz="1800" b="1" i="0" u="none" strike="noStrike" baseline="0" dirty="0">
                <a:latin typeface="Helvetica" panose="020B0604020202020204" pitchFamily="34" charset="0"/>
              </a:rPr>
              <a:t>e con l’aggiunta di una</a:t>
            </a:r>
          </a:p>
          <a:p>
            <a:pPr algn="l"/>
            <a:r>
              <a:rPr lang="it-IT" sz="1800" b="1" i="0" u="none" strike="noStrike" baseline="0" dirty="0">
                <a:latin typeface="Helvetica-Bold"/>
              </a:rPr>
              <a:t>pellicola di alluminio </a:t>
            </a:r>
            <a:r>
              <a:rPr lang="it-IT" sz="1800" b="1" i="0" u="none" strike="noStrike" baseline="0" dirty="0">
                <a:latin typeface="Helvetica" panose="020B0604020202020204" pitchFamily="34" charset="0"/>
              </a:rPr>
              <a:t>nei contenitori.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42295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9289ED-1BD6-4B9D-A903-2CC2FF23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4CB16E-8653-4495-A8EA-1B9AFBC0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27169"/>
            <a:ext cx="3744416" cy="36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5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pic>
        <p:nvPicPr>
          <p:cNvPr id="2050" name="Picture 2" descr="Tetrapak, i vari livelli di cui è comp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544616" cy="57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38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F7E36B-C0CF-4289-923A-50A417B5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7D17A3-D6C3-4B3B-9960-A2A0E32CF6DF}"/>
              </a:ext>
            </a:extLst>
          </p:cNvPr>
          <p:cNvSpPr txBox="1"/>
          <p:nvPr/>
        </p:nvSpPr>
        <p:spPr>
          <a:xfrm>
            <a:off x="899592" y="692696"/>
            <a:ext cx="76328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Le </a:t>
            </a:r>
            <a:r>
              <a:rPr lang="it-IT" sz="24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materie plastiche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sono una classe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polimeri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 di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biopolimeri che da un lato hanno caratteristiche comuni: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leggerezza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inerzia chimica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resistenza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infrangibilità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durata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 economicità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ma dall’altro hanno proprietà così diverse da potersi presentare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come un film sottile per l’avvolgimento degli alimenti (packaging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primario), ma anche come un materiale rigido per lo stoccaggio e la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movimentazione delle merci (packaging secondario e terziario).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E’ una varietà che dipende dal numero rilevante di monomeri di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partenza e da una gamma praticamente illimitata di tecnologie di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polimerizzazione. 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556106-D889-48D2-81E9-723711589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556792"/>
            <a:ext cx="1219200" cy="17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78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5780F5-2730-4BC7-97A7-986567F7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AA668D-7931-437F-B428-24A0A1A12DE6}"/>
              </a:ext>
            </a:extLst>
          </p:cNvPr>
          <p:cNvSpPr txBox="1"/>
          <p:nvPr/>
        </p:nvSpPr>
        <p:spPr>
          <a:xfrm>
            <a:off x="1187624" y="260649"/>
            <a:ext cx="71287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CONTENITORE MATERIE PLASTICHE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Bicchieri, vaschette, vasetti 	PVC, PP, HDPE, PS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Vassoi 				PS, 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Bottiglie semirigide 		LDPE, 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Bottiglie rigide 			PVC, HPDE, PP, PET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Bottiglie trasparenti 		PVC, PET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Taniche 				HDPE, LDPE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Fusti 				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Cassette monouso 		PP, PS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Casse e cassette 			PP, 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Film estensibili 			PVC, LDPE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Film per avvolgimento 		PVC, LDPE, HDPE, PP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Film per accoppiati 		PP, PET, PA, LDPE,HDPE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Rivestimenti per scatole e tubi 	LDPE, PP, PVDC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Sacchetti 			LDPE, PP, HDPE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Sacchi 				PVC, LDPE, HDPE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2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PVC= polivinilcloruro, PP= polipropilene, HDPE= polietilene ad alta densità,</a:t>
            </a:r>
          </a:p>
          <a:p>
            <a:pPr algn="l"/>
            <a:r>
              <a:rPr lang="it-IT" sz="12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PS= polistirene, PE= polietilene, LDPE= polietilene a bassa densità,</a:t>
            </a:r>
          </a:p>
          <a:p>
            <a:pPr algn="l"/>
            <a:r>
              <a:rPr lang="it-IT" sz="12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PET= </a:t>
            </a:r>
            <a:r>
              <a:rPr lang="it-IT" sz="12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polietilenetereftalato</a:t>
            </a:r>
            <a:r>
              <a:rPr lang="it-IT" sz="12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, PA= poliammidi, PVDC= cloruro di </a:t>
            </a:r>
            <a:r>
              <a:rPr lang="it-IT" sz="12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polivinilidene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02676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contenuto 2"/>
          <p:cNvSpPr>
            <a:spLocks noGrp="1"/>
          </p:cNvSpPr>
          <p:nvPr>
            <p:ph idx="4294967295"/>
          </p:nvPr>
        </p:nvSpPr>
        <p:spPr>
          <a:xfrm>
            <a:off x="827584" y="404813"/>
            <a:ext cx="7560840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r>
              <a:rPr lang="it-IT" sz="1800" b="1" dirty="0"/>
              <a:t>MIGRAZIONE</a:t>
            </a:r>
            <a:r>
              <a:rPr lang="it-IT" sz="1800" dirty="0"/>
              <a:t> </a:t>
            </a:r>
            <a:r>
              <a:rPr lang="it-IT" sz="1800" b="1" dirty="0"/>
              <a:t> GLOBALE </a:t>
            </a:r>
            <a:r>
              <a:rPr lang="it-IT" sz="1800" dirty="0"/>
              <a:t>(massima quantità di sostanze che possono essere cedute all’alimento)</a:t>
            </a:r>
          </a:p>
          <a:p>
            <a:r>
              <a:rPr lang="it-IT" sz="1800" b="1" dirty="0"/>
              <a:t>MIGRAZIONE SPECIFICA </a:t>
            </a:r>
            <a:r>
              <a:rPr lang="it-IT" sz="1800" dirty="0"/>
              <a:t>(trasferimento di costituenti specifici – sostanze pericolose e non pericolose –  all’alimento)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1E5CED-9926-467A-AF88-BC0D273AED4F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contenuto 2"/>
          <p:cNvSpPr>
            <a:spLocks noGrp="1"/>
          </p:cNvSpPr>
          <p:nvPr>
            <p:ph idx="4294967295"/>
          </p:nvPr>
        </p:nvSpPr>
        <p:spPr>
          <a:xfrm>
            <a:off x="827584" y="404813"/>
            <a:ext cx="7344816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PROVE </a:t>
            </a:r>
            <a:r>
              <a:rPr lang="it-IT" sz="1800" dirty="0" err="1">
                <a:solidFill>
                  <a:srgbClr val="F82A08"/>
                </a:solidFill>
              </a:rPr>
              <a:t>DI</a:t>
            </a:r>
            <a:r>
              <a:rPr lang="it-IT" sz="1800" dirty="0">
                <a:solidFill>
                  <a:srgbClr val="F82A08"/>
                </a:solidFill>
              </a:rPr>
              <a:t> MIGRAZIONE (simulanti)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1) Prodotti alimentari acquosi con pH&gt; 4,5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2) Prodotti alimentari acidi con pH&lt; 4,5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3) Prodotti alimentari contenenti alcol (10%v/v)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4) Prodotti alimentari a base di sostanze grasse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002060"/>
                </a:solidFill>
              </a:rPr>
              <a:t>5) Prodotti alimentari secchi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DFDF53-9D43-4850-8B9C-02BDE9000C2E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A23950-E269-4066-9971-59BABF1B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B76F9C-3C49-4A20-8722-50E3A5D299BB}"/>
              </a:ext>
            </a:extLst>
          </p:cNvPr>
          <p:cNvSpPr txBox="1"/>
          <p:nvPr/>
        </p:nvSpPr>
        <p:spPr>
          <a:xfrm>
            <a:off x="1043608" y="476671"/>
            <a:ext cx="727280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algn="l"/>
            <a:endParaRPr lang="it-IT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r>
              <a:rPr lang="it-IT" sz="20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Il materiale viene sottoposto ad una estrazione, in condizioni stabilite di tempo e di temperatura, con 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Helvetica-Bold"/>
              </a:rPr>
              <a:t>simulanti alimentari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scelti in base al </a:t>
            </a:r>
            <a:r>
              <a:rPr lang="it-IT" sz="2000" b="1" i="0" u="none" strike="noStrike" baseline="0" dirty="0">
                <a:solidFill>
                  <a:srgbClr val="000000"/>
                </a:solidFill>
                <a:latin typeface="Helvetica-Bold"/>
              </a:rPr>
              <a:t>tipo di alimento </a:t>
            </a:r>
            <a:r>
              <a:rPr lang="it-IT" sz="20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con il quale l’imballaggio è destinato a venire in contatto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(in vigore dal 31/12/2012)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Simulante A, B e C per alimenti a carattere idrofilo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Simulante D1 e D2 per alimenti a carattere lipofilo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Simulante E per alimenti secchi</a:t>
            </a:r>
          </a:p>
          <a:p>
            <a:pPr algn="l"/>
            <a:r>
              <a:rPr lang="it-IT" sz="1800" b="1" i="0" u="none" strike="noStrike" baseline="0" dirty="0">
                <a:solidFill>
                  <a:srgbClr val="FFFFFF"/>
                </a:solidFill>
                <a:latin typeface="Helvetica-Bold"/>
              </a:rPr>
              <a:t>Simulante alimentare Abbreviazione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Etanolo 10 % (v/v) 		Simulante alimentare A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Acido acetico 3 % (p/v) 		Simulante alimentare B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Etanolo 20 % (v/v) 		Simulante alimentare C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Etanolo 50 % (v/v) 		Simulante alimentare D1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Olio vegetale (*) 			Simulante alimentare D2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Poli (ossido di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polifenilene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) 	Simulante alimentare 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6853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FD8B8ED-7931-462F-9A10-23576F04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570E43-4357-450E-81B9-5CDBE6CF270F}"/>
              </a:ext>
            </a:extLst>
          </p:cNvPr>
          <p:cNvSpPr txBox="1"/>
          <p:nvPr/>
        </p:nvSpPr>
        <p:spPr>
          <a:xfrm>
            <a:off x="539552" y="476672"/>
            <a:ext cx="82089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algn="l"/>
            <a:r>
              <a:rPr lang="fr-FR" b="1" i="0" u="none" strike="noStrike" baseline="0" dirty="0">
                <a:solidFill>
                  <a:srgbClr val="FF0000"/>
                </a:solidFill>
                <a:latin typeface="TTE23A4918t00"/>
              </a:rPr>
              <a:t>SIMULANTI (Reg.. 10/CE/2011)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Simulante A: </a:t>
            </a:r>
          </a:p>
          <a:p>
            <a:pPr algn="l"/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Alcol etilico 10% in acqua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acquosi con pH &gt;4,5)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Simulante B: </a:t>
            </a:r>
          </a:p>
          <a:p>
            <a:pPr algn="l"/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Acido acetico 3% (p/v) in acqua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acidi con pH &lt;4,5)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Simulante C: </a:t>
            </a:r>
          </a:p>
          <a:p>
            <a:pPr algn="l"/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Alcol etilico 20% in acqua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alcolici)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b="1" dirty="0">
                <a:solidFill>
                  <a:srgbClr val="33339A"/>
                </a:solidFill>
                <a:latin typeface="Times-Bold"/>
              </a:rPr>
              <a:t>S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imulante D1: </a:t>
            </a:r>
          </a:p>
          <a:p>
            <a:pPr algn="l"/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Acqua-etanolo 50/50 </a:t>
            </a:r>
            <a:r>
              <a:rPr lang="it-IT" sz="1800" b="1" i="0" u="none" strike="noStrike" baseline="0" dirty="0">
                <a:solidFill>
                  <a:srgbClr val="0070C0"/>
                </a:solidFill>
                <a:latin typeface="Times-Bold"/>
              </a:rPr>
              <a:t>(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per latte o alcolici&gt;20%)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Simulante D2: </a:t>
            </a:r>
          </a:p>
          <a:p>
            <a:pPr algn="l"/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Olio vegetale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lipofili)</a:t>
            </a:r>
          </a:p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Simulante E: </a:t>
            </a:r>
          </a:p>
          <a:p>
            <a:pPr algn="l"/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MPPO ossido </a:t>
            </a:r>
            <a:r>
              <a:rPr lang="it-IT" sz="1800" b="1" i="0" u="none" strike="noStrike" baseline="0" dirty="0" err="1">
                <a:solidFill>
                  <a:srgbClr val="9A0000"/>
                </a:solidFill>
                <a:latin typeface="Times-Bold"/>
              </a:rPr>
              <a:t>polifenilene</a:t>
            </a:r>
            <a:r>
              <a:rPr lang="it-IT" sz="1800" b="1" i="0" u="none" strike="noStrike" baseline="0" dirty="0">
                <a:solidFill>
                  <a:srgbClr val="9A0000"/>
                </a:solidFill>
                <a:latin typeface="Times-Bold"/>
              </a:rPr>
              <a:t> modificato </a:t>
            </a:r>
            <a:r>
              <a:rPr lang="it-IT" sz="1800" b="1" i="0" u="none" strike="noStrike" baseline="0" dirty="0">
                <a:solidFill>
                  <a:srgbClr val="33339A"/>
                </a:solidFill>
                <a:latin typeface="Times-Bold"/>
              </a:rPr>
              <a:t>(per alimenti secchi)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808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9F981C-060A-4B6A-98B7-548379A4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FBEB35-6126-4A95-B867-7086B1D81BDE}"/>
              </a:ext>
            </a:extLst>
          </p:cNvPr>
          <p:cNvSpPr txBox="1"/>
          <p:nvPr/>
        </p:nvSpPr>
        <p:spPr>
          <a:xfrm>
            <a:off x="1115616" y="836712"/>
            <a:ext cx="71287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2400" b="1" i="0" u="none" strike="noStrike" baseline="0" dirty="0">
              <a:solidFill>
                <a:srgbClr val="FF0000"/>
              </a:solidFill>
              <a:latin typeface="TTE23A4918t00"/>
            </a:endParaRPr>
          </a:p>
          <a:p>
            <a:pPr algn="l"/>
            <a:endParaRPr lang="it-IT" sz="2400" b="0" i="0" u="none" strike="noStrike" baseline="0" dirty="0">
              <a:solidFill>
                <a:srgbClr val="FF0000"/>
              </a:solidFill>
              <a:latin typeface="TTE23A4918t00"/>
            </a:endParaRPr>
          </a:p>
          <a:p>
            <a:pPr algn="l"/>
            <a:r>
              <a:rPr lang="it-IT" sz="2000" b="1" i="0" u="none" strike="noStrike" baseline="0" dirty="0">
                <a:solidFill>
                  <a:srgbClr val="9A0000"/>
                </a:solidFill>
                <a:latin typeface="Times-Bold"/>
              </a:rPr>
              <a:t>Il controllo del rispetto dei limiti di migrazione nei prodotti alimentari è eseguito nelle peggiori condizioni di durata e temperatura prevedibili per l'uso 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015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dirty="0">
                <a:solidFill>
                  <a:srgbClr val="4E66B2"/>
                </a:solidFill>
              </a:rPr>
              <a:t>COSA DOBBIAMO FARE ?</a:t>
            </a:r>
            <a:endParaRPr lang="it-IT" sz="3200" dirty="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sz="2400" dirty="0">
                <a:solidFill>
                  <a:srgbClr val="0070C0"/>
                </a:solidFill>
              </a:rPr>
              <a:t>Dobbiamo avere delle attenzioni per: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solidFill>
                  <a:srgbClr val="0070C0"/>
                </a:solidFill>
              </a:rPr>
              <a:t>IMBALLO PRIMARIO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solidFill>
                  <a:srgbClr val="0070C0"/>
                </a:solidFill>
              </a:rPr>
              <a:t>IMBALLO SECONDARIO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solidFill>
                  <a:srgbClr val="0070C0"/>
                </a:solidFill>
              </a:rPr>
              <a:t>IMBALLO TERZIARIO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solidFill>
                  <a:srgbClr val="0070C0"/>
                </a:solidFill>
              </a:rPr>
              <a:t>MEZZO DI TRASPORTO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solidFill>
                  <a:srgbClr val="0070C0"/>
                </a:solidFill>
              </a:rPr>
              <a:t>MAGAZZINO DI DEPOSITO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CA19F-E2C5-41E0-9352-68E6D6128AC7}" type="slidenum">
              <a:rPr lang="it-IT"/>
              <a:pPr>
                <a:defRPr/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59670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DC8C186-63AD-4FBE-904E-810DC92C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7D04E2-DC14-47EB-80BB-0C2715A2F8EA}"/>
              </a:ext>
            </a:extLst>
          </p:cNvPr>
          <p:cNvSpPr txBox="1"/>
          <p:nvPr/>
        </p:nvSpPr>
        <p:spPr>
          <a:xfrm>
            <a:off x="1259632" y="476672"/>
            <a:ext cx="662473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1800" b="1" i="0" u="none" strike="noStrike" baseline="0" dirty="0">
              <a:solidFill>
                <a:srgbClr val="33339A"/>
              </a:solidFill>
              <a:latin typeface="Times-Bold"/>
            </a:endParaRPr>
          </a:p>
          <a:p>
            <a:pPr algn="l"/>
            <a:r>
              <a:rPr lang="it-IT" sz="2000" b="1" i="0" u="none" strike="noStrike" baseline="0" dirty="0">
                <a:solidFill>
                  <a:srgbClr val="33339A"/>
                </a:solidFill>
                <a:latin typeface="Times-Bold"/>
              </a:rPr>
              <a:t>Nel caso di accoppiati o di altri materiali complessi, deve essere valutato ….. </a:t>
            </a:r>
            <a:r>
              <a:rPr lang="it-IT" sz="2000" b="1" i="0" u="none" strike="noStrike" baseline="0" dirty="0">
                <a:solidFill>
                  <a:srgbClr val="9A0000"/>
                </a:solidFill>
                <a:latin typeface="Times-Bold"/>
              </a:rPr>
              <a:t>lo strato che viene a contatto diretto con gli alimenti</a:t>
            </a:r>
            <a:r>
              <a:rPr lang="it-IT" sz="2000" b="1" i="0" u="none" strike="noStrike" baseline="0" dirty="0">
                <a:solidFill>
                  <a:srgbClr val="33339A"/>
                </a:solidFill>
                <a:latin typeface="Times-Bold"/>
              </a:rPr>
              <a:t>, sempre che tale strato esplichi la funzione di barriera capace di impedire, per permeabilità o altra causa, la migrazione di costituenti dei materiali non a contatto diretto con l'alimento.</a:t>
            </a:r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BBD0395-71C2-4D80-AEA5-6D5E476D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573016"/>
            <a:ext cx="1995842" cy="26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81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contenuto 2"/>
          <p:cNvSpPr>
            <a:spLocks noGrp="1"/>
          </p:cNvSpPr>
          <p:nvPr>
            <p:ph idx="4294967295"/>
          </p:nvPr>
        </p:nvSpPr>
        <p:spPr>
          <a:xfrm>
            <a:off x="683568" y="404813"/>
            <a:ext cx="7992888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La  MIGRAZIONE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1)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Può essere </a:t>
            </a:r>
            <a:r>
              <a:rPr lang="it-IT" sz="1800" b="1" dirty="0"/>
              <a:t>“negativa”  </a:t>
            </a:r>
            <a:r>
              <a:rPr lang="it-IT" sz="1800" dirty="0">
                <a:solidFill>
                  <a:srgbClr val="F82A08"/>
                </a:solidFill>
              </a:rPr>
              <a:t>nel caso ci sia ad esempio un assorbimento di vitamine liposolubili da parte delle materie plastiche.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2)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Può essere </a:t>
            </a:r>
            <a:r>
              <a:rPr lang="it-IT" sz="1800" b="1" dirty="0"/>
              <a:t>“positiva” </a:t>
            </a:r>
            <a:r>
              <a:rPr lang="it-IT" sz="1800" dirty="0">
                <a:solidFill>
                  <a:srgbClr val="F82A08"/>
                </a:solidFill>
              </a:rPr>
              <a:t>nel caso in cui le sostanze dell’imballaggio migrano nell’alimento.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E1B5B1-DA1A-4DC5-A7E3-050326ACD352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contenuto 2"/>
          <p:cNvSpPr>
            <a:spLocks noGrp="1"/>
          </p:cNvSpPr>
          <p:nvPr>
            <p:ph idx="4294967295"/>
          </p:nvPr>
        </p:nvSpPr>
        <p:spPr>
          <a:xfrm>
            <a:off x="611560" y="404813"/>
            <a:ext cx="8064896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La  MIGRAZIONE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POTENZIALI MIGRANTI</a:t>
            </a:r>
          </a:p>
          <a:p>
            <a:pPr marL="0" indent="0">
              <a:buFontTx/>
              <a:buChar char="-"/>
            </a:pPr>
            <a:r>
              <a:rPr lang="it-IT" sz="1800" dirty="0">
                <a:solidFill>
                  <a:srgbClr val="F82A08"/>
                </a:solidFill>
              </a:rPr>
              <a:t> Il materiale stesso o suo componenti (</a:t>
            </a:r>
            <a:r>
              <a:rPr lang="it-IT" sz="1800" dirty="0" err="1">
                <a:solidFill>
                  <a:srgbClr val="F82A08"/>
                </a:solidFill>
              </a:rPr>
              <a:t>monomeri</a:t>
            </a:r>
            <a:r>
              <a:rPr lang="it-IT" sz="1800" dirty="0">
                <a:solidFill>
                  <a:srgbClr val="F82A08"/>
                </a:solidFill>
              </a:rPr>
              <a:t>)</a:t>
            </a:r>
          </a:p>
          <a:p>
            <a:pPr marL="0" indent="0">
              <a:buFontTx/>
              <a:buChar char="-"/>
            </a:pPr>
            <a:r>
              <a:rPr lang="it-IT" sz="1800" dirty="0">
                <a:solidFill>
                  <a:srgbClr val="F82A08"/>
                </a:solidFill>
              </a:rPr>
              <a:t> Gli additivi (plastificanti, antiossidanti, gli stabilizzanti alla luce, …)</a:t>
            </a:r>
          </a:p>
          <a:p>
            <a:pPr marL="0" indent="0">
              <a:buFontTx/>
              <a:buChar char="-"/>
            </a:pPr>
            <a:r>
              <a:rPr lang="it-IT" sz="1800" dirty="0">
                <a:solidFill>
                  <a:srgbClr val="F82A08"/>
                </a:solidFill>
              </a:rPr>
              <a:t> I contaminanti (residui del processo di stampa – ITX)</a:t>
            </a:r>
          </a:p>
          <a:p>
            <a:pPr marL="0" indent="0">
              <a:buFontTx/>
              <a:buChar char="-"/>
            </a:pPr>
            <a:r>
              <a:rPr lang="it-IT" sz="1800" dirty="0">
                <a:solidFill>
                  <a:srgbClr val="F82A08"/>
                </a:solidFill>
              </a:rPr>
              <a:t> I prodotti di neo formazione per reazione tra i costituenti del materiale stesso 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F82A08"/>
                </a:solidFill>
              </a:rPr>
              <a:t>  (l’anilina come decomposizione della </a:t>
            </a:r>
            <a:r>
              <a:rPr lang="it-IT" sz="1800" dirty="0" err="1">
                <a:solidFill>
                  <a:srgbClr val="F82A08"/>
                </a:solidFill>
              </a:rPr>
              <a:t>difeniltiourea</a:t>
            </a:r>
            <a:r>
              <a:rPr lang="it-IT" sz="1800" dirty="0">
                <a:solidFill>
                  <a:srgbClr val="F82A08"/>
                </a:solidFill>
              </a:rPr>
              <a:t> – stabilizzante termico)</a:t>
            </a:r>
          </a:p>
          <a:p>
            <a:pPr marL="0" indent="0"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Tx/>
              <a:buChar char="-"/>
            </a:pPr>
            <a:endParaRPr lang="it-IT" sz="1800" dirty="0">
              <a:solidFill>
                <a:srgbClr val="F82A08"/>
              </a:solidFill>
            </a:endParaRP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247188-6881-417C-AA5B-7E6B8C61970A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contenuto 2"/>
          <p:cNvSpPr>
            <a:spLocks noGrp="1"/>
          </p:cNvSpPr>
          <p:nvPr>
            <p:ph idx="4294967295"/>
          </p:nvPr>
        </p:nvSpPr>
        <p:spPr>
          <a:xfrm>
            <a:off x="683568" y="404813"/>
            <a:ext cx="7704856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SOTTO OSSERVAZIONE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/>
              <a:t>BISFENOLO A (BPA): utilizzato per produrre plastiche in policarbonato (PC) e per le resine epossidiche di rivestimento l’interno delle lattine in metallo (responsabili del 50% dei casi di esposizione alimentare).</a:t>
            </a:r>
          </a:p>
          <a:p>
            <a:pPr marL="0" indent="0">
              <a:buFont typeface="Rage Italic"/>
              <a:buNone/>
            </a:pPr>
            <a:endParaRPr lang="it-IT" sz="1800" dirty="0"/>
          </a:p>
          <a:p>
            <a:pPr marL="0" indent="0">
              <a:buFont typeface="Rage Italic"/>
              <a:buNone/>
            </a:pPr>
            <a:r>
              <a:rPr lang="it-IT" sz="1800" dirty="0"/>
              <a:t>BENZOFENONE: utilizzato per gli inchiostri nella stampa delle confezioni. </a:t>
            </a:r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8408CB-A6D1-4E4F-92E3-46B81460075B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contenuto 2"/>
          <p:cNvSpPr>
            <a:spLocks noGrp="1"/>
          </p:cNvSpPr>
          <p:nvPr>
            <p:ph idx="4294967295"/>
          </p:nvPr>
        </p:nvSpPr>
        <p:spPr>
          <a:xfrm>
            <a:off x="755576" y="404813"/>
            <a:ext cx="7560840" cy="4824412"/>
          </a:xfrm>
        </p:spPr>
        <p:txBody>
          <a:bodyPr/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SOTTO OSSERVAZIONE</a:t>
            </a:r>
          </a:p>
          <a:p>
            <a:pPr marL="0" indent="0">
              <a:buFont typeface="Rage Italic"/>
              <a:buNone/>
            </a:pPr>
            <a:endParaRPr lang="it-IT" sz="18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r>
              <a:rPr lang="it-IT" sz="1800" dirty="0"/>
              <a:t>ITX o 2-isopropiltioxantone</a:t>
            </a:r>
          </a:p>
          <a:p>
            <a:pPr marL="0" indent="0">
              <a:buFont typeface="Rage Italic"/>
              <a:buNone/>
            </a:pPr>
            <a:r>
              <a:rPr lang="it-IT" sz="1800" dirty="0"/>
              <a:t>Sostanza impiegata per fissare gli inchiostri (carta Tetra Pak)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61 segnalazioni di allerta nel 2005</a:t>
            </a:r>
          </a:p>
          <a:p>
            <a:pPr marL="742950" lvl="1" indent="-285750">
              <a:buFontTx/>
              <a:buChar char="-"/>
            </a:pPr>
            <a:r>
              <a:rPr lang="it-IT" sz="1800" dirty="0"/>
              <a:t>55 notifiche nel 2006</a:t>
            </a:r>
          </a:p>
          <a:p>
            <a:pPr marL="742950" lvl="1" indent="-285750">
              <a:buFontTx/>
              <a:buChar char="-"/>
            </a:pPr>
            <a:endParaRPr lang="it-IT" sz="1800" dirty="0"/>
          </a:p>
          <a:p>
            <a:pPr marL="742950" lvl="1" indent="-285750">
              <a:buFontTx/>
              <a:buNone/>
            </a:pPr>
            <a:endParaRPr lang="it-IT" sz="1800" dirty="0"/>
          </a:p>
          <a:p>
            <a:pPr marL="742950" lvl="1" indent="-285750">
              <a:buFontTx/>
              <a:buNone/>
            </a:pPr>
            <a:r>
              <a:rPr lang="it-IT" sz="1800" dirty="0"/>
              <a:t>ANCHE IL LATTE HA PAGATO IL SUO PREZZO TRA IL 2005 E IL 2006</a:t>
            </a:r>
            <a:endParaRPr lang="it-IT" sz="1400" b="1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3A60D-4A2B-48D8-AE6A-92EBBB198833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4E19840-53D0-409D-B9BD-247FCCAD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C435F1-FEDA-43BA-8B4C-4919C3E9DE6B}"/>
              </a:ext>
            </a:extLst>
          </p:cNvPr>
          <p:cNvSpPr txBox="1"/>
          <p:nvPr/>
        </p:nvSpPr>
        <p:spPr>
          <a:xfrm>
            <a:off x="971600" y="476672"/>
            <a:ext cx="756084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ITX = attivatore degli inchiostri UV </a:t>
            </a:r>
            <a:r>
              <a:rPr lang="it-IT" sz="2000" b="0" i="0" u="none" strike="noStrike" baseline="0" dirty="0">
                <a:solidFill>
                  <a:srgbClr val="FF0000"/>
                </a:solidFill>
                <a:latin typeface="TTE23A06B8t00"/>
              </a:rPr>
              <a:t> </a:t>
            </a:r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FOTOINIZIATORI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L’ EFSA ha valutato i possibili rischi per la salute collegati alla sostanza impiegata negli inchiostri utilizzati nei materiali da confezionamento.  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EFSA ha comunicato che, sulla base dei dati disponibili, la presenza di ITX è da considerarsi indesiderabile, ma non presenta un rischio per la salute, ai livelli riscontrati.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 Tetra Pak ha dichiarato di non utilizzare ITX nelle confezioni di latte, ma ha anche segnalato alla Commissione Europea frequenti contaminazioni da ITX in dessert a base di formaggio, bevande alla soia, bevande a base di yogurt, creme, ecc.</a:t>
            </a:r>
          </a:p>
          <a:p>
            <a:pPr algn="l"/>
            <a:endParaRPr lang="it-IT" sz="1200" b="0" i="0" u="none" strike="noStrike" baseline="0" dirty="0">
              <a:solidFill>
                <a:srgbClr val="8A8A8A"/>
              </a:solidFill>
              <a:latin typeface="TTE285ECD0t00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ITX 2-isopropiltioxantone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 sostanza fu ritrovata nel latte nel 2005 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furono sequestrati in Italia circa 30 milioni di litri di latte. 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Nestlè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 dichiarò che non c’erano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pericoli per i consumatori, in quanto la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concentrazione era modesta.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2134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51B79A4-021A-4170-821D-33DA36DE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0613AB-71CD-433A-A1A5-15FC239FA639}"/>
              </a:ext>
            </a:extLst>
          </p:cNvPr>
          <p:cNvSpPr txBox="1"/>
          <p:nvPr/>
        </p:nvSpPr>
        <p:spPr>
          <a:xfrm>
            <a:off x="1907704" y="2348880"/>
            <a:ext cx="59046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2294D"/>
                </a:solidFill>
                <a:effectLst/>
              </a:rPr>
              <a:t>L'EFSA si pronuncia sulla sicurezza dell'ITX: ITX considerato poco rischioso per la salute</a:t>
            </a:r>
          </a:p>
          <a:p>
            <a:pPr algn="l"/>
            <a:endParaRPr lang="it-IT" b="1" i="0" dirty="0">
              <a:solidFill>
                <a:srgbClr val="333333"/>
              </a:solidFill>
              <a:effectLst/>
              <a:latin typeface="system-ui"/>
            </a:endParaRPr>
          </a:p>
          <a:p>
            <a:pPr algn="l"/>
            <a:r>
              <a:rPr lang="it-IT" b="1" i="0" dirty="0">
                <a:solidFill>
                  <a:srgbClr val="333333"/>
                </a:solidFill>
                <a:effectLst/>
                <a:latin typeface="system-ui"/>
              </a:rPr>
              <a:t>Pubblicato il:</a:t>
            </a:r>
          </a:p>
          <a:p>
            <a:pPr algn="l"/>
            <a:r>
              <a:rPr lang="it-IT" b="0" i="0" dirty="0">
                <a:solidFill>
                  <a:srgbClr val="333333"/>
                </a:solidFill>
                <a:effectLst/>
                <a:latin typeface="system-ui"/>
              </a:rPr>
              <a:t>9 Dicembre 2005</a:t>
            </a:r>
          </a:p>
          <a:p>
            <a:br>
              <a:rPr lang="it-IT" b="0" i="0" dirty="0">
                <a:solidFill>
                  <a:srgbClr val="333333"/>
                </a:solidFill>
                <a:effectLst/>
                <a:latin typeface="system-ui"/>
              </a:rPr>
            </a:br>
            <a:endParaRPr lang="it-IT" dirty="0"/>
          </a:p>
        </p:txBody>
      </p:sp>
      <p:sp>
        <p:nvSpPr>
          <p:cNvPr id="5" name="AutoShape 2" descr="Home - Autorità europea per la sicurezza alimentare">
            <a:hlinkClick r:id="rId2"/>
            <a:extLst>
              <a:ext uri="{FF2B5EF4-FFF2-40B4-BE49-F238E27FC236}">
                <a16:creationId xmlns:a16="http://schemas.microsoft.com/office/drawing/2014/main" id="{C19A1202-2F2D-4B6C-950B-08BCC1970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3250" y="3052763"/>
            <a:ext cx="28575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Home - Autorità europea per la sicurezza alimentare">
            <a:hlinkClick r:id="rId2"/>
            <a:extLst>
              <a:ext uri="{FF2B5EF4-FFF2-40B4-BE49-F238E27FC236}">
                <a16:creationId xmlns:a16="http://schemas.microsoft.com/office/drawing/2014/main" id="{A8F4DC23-5327-4CF6-8448-B55C57AFCA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5650" y="3205163"/>
            <a:ext cx="28575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13475C-43EE-46C6-8B79-521A3C90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21438"/>
            <a:ext cx="28575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3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contenuto 2"/>
          <p:cNvSpPr>
            <a:spLocks noGrp="1"/>
          </p:cNvSpPr>
          <p:nvPr>
            <p:ph idx="4294967295"/>
          </p:nvPr>
        </p:nvSpPr>
        <p:spPr>
          <a:xfrm>
            <a:off x="611560" y="404813"/>
            <a:ext cx="7704856" cy="4824412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Rage Italic"/>
              <a:buNone/>
            </a:pPr>
            <a:endParaRPr lang="it-IT" sz="1400" dirty="0"/>
          </a:p>
          <a:p>
            <a:pPr marL="0" indent="0">
              <a:buFont typeface="Rage Italic"/>
              <a:buNone/>
            </a:pPr>
            <a:r>
              <a:rPr lang="it-IT" sz="1800" b="1" dirty="0">
                <a:solidFill>
                  <a:srgbClr val="F82A08"/>
                </a:solidFill>
              </a:rPr>
              <a:t>IDONEITA’ DEI MATERIALI E VALUTAZIONE DEL RISCHIO</a:t>
            </a:r>
          </a:p>
          <a:p>
            <a:pPr marL="0" indent="0">
              <a:buFont typeface="Rage Italic"/>
              <a:buNone/>
            </a:pPr>
            <a:r>
              <a:rPr lang="it-IT" sz="1800" dirty="0">
                <a:solidFill>
                  <a:srgbClr val="F82A08"/>
                </a:solidFill>
              </a:rPr>
              <a:t>COSA POSSIAMO TROVARE, …..</a:t>
            </a:r>
          </a:p>
          <a:p>
            <a:pPr marL="0" indent="0">
              <a:buFont typeface="Rage Italic"/>
              <a:buNone/>
            </a:pPr>
            <a:endParaRPr lang="it-IT" sz="1400" dirty="0">
              <a:solidFill>
                <a:srgbClr val="F82A08"/>
              </a:solidFill>
            </a:endParaRPr>
          </a:p>
          <a:p>
            <a:pPr marL="0" indent="0">
              <a:buFont typeface="Rage Italic"/>
              <a:buNone/>
            </a:pPr>
            <a:endParaRPr lang="it-IT" sz="1400" dirty="0">
              <a:solidFill>
                <a:srgbClr val="F82A08"/>
              </a:solidFill>
            </a:endParaRPr>
          </a:p>
          <a:p>
            <a:r>
              <a:rPr lang="it-IT" sz="1900" dirty="0"/>
              <a:t>Cellulosa e cellulosa rigenerata (migrazione: costituenti la cellulosa riciclata, vernici per pellicole, soventi, adesivi di accoppiamento)</a:t>
            </a:r>
          </a:p>
          <a:p>
            <a:r>
              <a:rPr lang="it-IT" sz="1900" dirty="0"/>
              <a:t>Metalli e leghe (migrazione: metalli, …)</a:t>
            </a:r>
          </a:p>
          <a:p>
            <a:r>
              <a:rPr lang="it-IT" sz="1900" dirty="0"/>
              <a:t>Acciaio inossidabile (migrazione: ferro, cromo3, manganese, …)</a:t>
            </a:r>
          </a:p>
          <a:p>
            <a:r>
              <a:rPr lang="it-IT" sz="1900" dirty="0"/>
              <a:t>Banda stagnata (migrazione: ferro, piombo, …)</a:t>
            </a:r>
          </a:p>
          <a:p>
            <a:r>
              <a:rPr lang="it-IT" sz="1900" dirty="0"/>
              <a:t>Banda cromata (migrazione: ossido di cromo, </a:t>
            </a:r>
            <a:r>
              <a:rPr lang="it-IT" sz="1900" dirty="0" err="1"/>
              <a:t>cromo</a:t>
            </a:r>
            <a:r>
              <a:rPr lang="it-IT" sz="1900" dirty="0"/>
              <a:t> metallico, …)</a:t>
            </a:r>
          </a:p>
          <a:p>
            <a:r>
              <a:rPr lang="it-IT" sz="1900" dirty="0"/>
              <a:t>Vetro (migrazione: sostanze inorganiche, metalli, …)</a:t>
            </a:r>
          </a:p>
          <a:p>
            <a:r>
              <a:rPr lang="it-IT" sz="1900" dirty="0"/>
              <a:t>Ceramica (migrazione: sostanze inorganiche, piombo, cadmio, metalli, …)</a:t>
            </a:r>
          </a:p>
          <a:p>
            <a:r>
              <a:rPr lang="it-IT" sz="1900" dirty="0"/>
              <a:t>Plastica (migrazione </a:t>
            </a:r>
            <a:r>
              <a:rPr lang="it-IT" sz="1900" dirty="0" err="1"/>
              <a:t>monomeri</a:t>
            </a:r>
            <a:r>
              <a:rPr lang="it-IT" sz="1900" dirty="0"/>
              <a:t>, polimeri, additivi, catalizzatori, ..)</a:t>
            </a:r>
          </a:p>
          <a:p>
            <a:r>
              <a:rPr lang="it-IT" sz="1900" dirty="0"/>
              <a:t>Vernici e rivestimenti epossidici (migrazione: sost. di partenza, additivi, prodotti di reazione, …)</a:t>
            </a:r>
          </a:p>
          <a:p>
            <a:r>
              <a:rPr lang="it-IT" sz="1900" dirty="0" err="1"/>
              <a:t>Siliconi</a:t>
            </a:r>
            <a:r>
              <a:rPr lang="it-IT" sz="1900" dirty="0"/>
              <a:t> (migrazione: sostanze volatili, ..)</a:t>
            </a:r>
          </a:p>
          <a:p>
            <a:pPr marL="0" indent="0">
              <a:buFont typeface="Rage Italic"/>
              <a:buNone/>
            </a:pPr>
            <a:endParaRPr lang="it-IT" sz="14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Char char="-"/>
            </a:pPr>
            <a:endParaRPr lang="it-IT" sz="1300" dirty="0"/>
          </a:p>
          <a:p>
            <a:pPr marL="742950" lvl="1" indent="-285750">
              <a:buFontTx/>
              <a:buNone/>
            </a:pPr>
            <a:endParaRPr lang="it-IT" sz="1300" dirty="0"/>
          </a:p>
          <a:p>
            <a:pPr marL="0" indent="0">
              <a:buFontTx/>
              <a:buNone/>
            </a:pPr>
            <a:endParaRPr lang="it-IT" sz="1400" b="1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3A60D-4A2B-48D8-AE6A-92EBBB198833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FBBF11-EEC4-464C-8042-227D5DEB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A17F61-21BE-4CAB-9451-D92DFF0A0EDB}"/>
              </a:ext>
            </a:extLst>
          </p:cNvPr>
          <p:cNvSpPr txBox="1"/>
          <p:nvPr/>
        </p:nvSpPr>
        <p:spPr>
          <a:xfrm>
            <a:off x="2699792" y="548680"/>
            <a:ext cx="5760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Problema della contaminazione degli</a:t>
            </a:r>
          </a:p>
          <a:p>
            <a:pPr algn="l"/>
            <a:r>
              <a:rPr lang="it-IT" sz="24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alimenti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100A29-13DB-4843-A741-58B13C14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9" y="1775012"/>
            <a:ext cx="3585882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096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8DFB0F-27DC-4BE4-AAC9-0041E21D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0DD8CB-834C-4007-B3E2-340635A7372D}"/>
              </a:ext>
            </a:extLst>
          </p:cNvPr>
          <p:cNvSpPr txBox="1"/>
          <p:nvPr/>
        </p:nvSpPr>
        <p:spPr>
          <a:xfrm>
            <a:off x="827584" y="476672"/>
            <a:ext cx="76328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ADDITIVI</a:t>
            </a:r>
          </a:p>
          <a:p>
            <a:pPr algn="l"/>
            <a:r>
              <a:rPr lang="it-IT" sz="1800" b="1" i="0" u="none" strike="noStrike" baseline="0" dirty="0">
                <a:latin typeface="Helvetica-Bold"/>
              </a:rPr>
              <a:t>Plastificanti </a:t>
            </a:r>
            <a:r>
              <a:rPr lang="it-IT" sz="1800" b="0" i="0" u="none" strike="noStrike" baseline="0" dirty="0">
                <a:latin typeface="TTE23A06B8t00"/>
              </a:rPr>
              <a:t>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sostanze che vengono aggiunte ad un polimero per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aumentarne la flessibilità e la lavorabilità a temperatura ambiente o 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temperature tali da evitare la degradazione termica della plastica.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La scelta della sostanza da impiegare dipende dal polimero a cui va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aggiunta e dal tipo di applicazione finale a cui la materia plastica è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destinata.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Un plastificante deve essere chimicamente inerte (verso il polimero,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l’ossigeno, l’idrolisi, ecc.), ma miscibile con il polimero, in modo da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essere incorporato stabilmente e in maniera omogenea nella sua massa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e non tenda col tempo a migrare verso la superficie ("essudazione").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Un plastificante deve essere termostabile e fotostabile, ma non volatile.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latin typeface="Helvetica" panose="020B0604020202020204" pitchFamily="34" charset="0"/>
              </a:rPr>
              <a:t>Fosfati organici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Ftalati</a:t>
            </a:r>
            <a:endParaRPr lang="it-IT" sz="1800" b="0" i="0" u="none" strike="noStrike" baseline="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 err="1">
                <a:latin typeface="Helvetica" panose="020B0604020202020204" pitchFamily="34" charset="0"/>
              </a:rPr>
              <a:t>Adipati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latin typeface="Helvetica" panose="020B0604020202020204" pitchFamily="34" charset="0"/>
              </a:rPr>
              <a:t>Esteri degli acidi grassi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latin typeface="Helvetica" panose="020B0604020202020204" pitchFamily="34" charset="0"/>
              </a:rPr>
              <a:t>Esteri della glicerina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67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4E66B2"/>
                </a:solidFill>
              </a:rPr>
              <a:t>Dal campo … alla tavola !!</a:t>
            </a:r>
            <a:endParaRPr lang="it-IT" sz="3600" dirty="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chemeClr val="accent5"/>
                </a:solidFill>
              </a:rPr>
              <a:t>E’ il contenitore …. ?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chemeClr val="accent5"/>
                </a:solidFill>
              </a:rPr>
              <a:t>E’ la tecnologia di confezionamento …. ?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4A434-3152-4A8B-91B3-AC4A0D5DD0D3}" type="slidenum">
              <a:rPr lang="it-IT"/>
              <a:pPr>
                <a:defRPr/>
              </a:pPr>
              <a:t>6</a:t>
            </a:fld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268"/>
            <a:ext cx="9144000" cy="514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91EF28F-9996-4CE6-B539-152292EA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C9098F-5977-49B3-8ACC-515697A8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14" y="545933"/>
            <a:ext cx="6470938" cy="47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372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E994181-6C6B-41FE-9DD0-86B01C70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5B5642-1F5E-46C0-96C0-115E754D18D7}"/>
              </a:ext>
            </a:extLst>
          </p:cNvPr>
          <p:cNvSpPr txBox="1"/>
          <p:nvPr/>
        </p:nvSpPr>
        <p:spPr>
          <a:xfrm>
            <a:off x="827584" y="548681"/>
            <a:ext cx="77048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FTALATI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Nell’uomo sono degli </a:t>
            </a:r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interferenti endocrini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(Endocrine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Disruptor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Compounds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 =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Helvetica" panose="020B0604020202020204" pitchFamily="34" charset="0"/>
              </a:rPr>
              <a:t>EDCs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).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 2009 la Endocrine Society ha confermato gli effetti nocivi degli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interferenti endocrini nei confronti di tutti i sistemi fisiologicamente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sensibili agli ormoni: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cervello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sistema neuroendocrino dell’ipotalamo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ghiandola pituitaria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tiroide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sistema cardiovascolare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ghiandole mammarie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tessuto adiposo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pancreas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ovaie e utero nelle femmine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	testicoli e prostata nei maschi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2756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E87C1E3-5523-4E3F-A5CB-946F808D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E38736-9D95-473B-8739-43FADF6E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9" y="1674519"/>
            <a:ext cx="6190343" cy="37707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B5F958-C1F9-4894-9D3A-56A521F53F2D}"/>
              </a:ext>
            </a:extLst>
          </p:cNvPr>
          <p:cNvSpPr txBox="1"/>
          <p:nvPr/>
        </p:nvSpPr>
        <p:spPr>
          <a:xfrm>
            <a:off x="1691679" y="344487"/>
            <a:ext cx="6334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Il bisfenolo A (BPA) è il monomero di partenza per ottenere materie plastiche con caratteristiche diverse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06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8090428-248C-496B-8AF0-B84F0FD2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EF2A93-48FE-4703-B742-403B88CE8C8E}"/>
              </a:ext>
            </a:extLst>
          </p:cNvPr>
          <p:cNvSpPr txBox="1"/>
          <p:nvPr/>
        </p:nvSpPr>
        <p:spPr>
          <a:xfrm>
            <a:off x="1187624" y="692696"/>
            <a:ext cx="6624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" panose="020B0604020202020204" pitchFamily="34" charset="0"/>
              </a:rPr>
              <a:t>Il bisfenolo A (BPA)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è usato in associazione con altre sostanze chimiche per produrre plastiche e resine. BPA è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usato nel </a:t>
            </a:r>
            <a:r>
              <a:rPr lang="it-IT" sz="1800" b="1" i="0" u="none" strike="noStrike" baseline="0" dirty="0">
                <a:latin typeface="Helvetica" panose="020B0604020202020204" pitchFamily="34" charset="0"/>
              </a:rPr>
              <a:t>policarbonato, </a:t>
            </a:r>
            <a:r>
              <a:rPr lang="it-IT" sz="1800" b="0" i="0" u="none" strike="noStrike" baseline="0" dirty="0">
                <a:latin typeface="Helvetica" panose="020B0604020202020204" pitchFamily="34" charset="0"/>
              </a:rPr>
              <a:t>un tipo di plastica rigida trasparente.</a:t>
            </a:r>
          </a:p>
          <a:p>
            <a:pPr algn="l"/>
            <a:endParaRPr lang="it-IT" sz="1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Il policarbonato viene utilizzato per produrre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recipienti per uso alimentare come le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bottiglie per bibite, i biberon, le stoviglie di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plastica (piatti e tazze) e i recipienti di</a:t>
            </a:r>
          </a:p>
          <a:p>
            <a:pPr algn="l"/>
            <a:r>
              <a:rPr lang="it-IT" sz="1800" b="0" i="0" u="none" strike="noStrike" baseline="0" dirty="0">
                <a:latin typeface="Helvetica" panose="020B0604020202020204" pitchFamily="34" charset="0"/>
              </a:rPr>
              <a:t>plastica.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E8CCF1-711D-4E6B-8415-E0AD62DF6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601" y="3832017"/>
            <a:ext cx="1620454" cy="17664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E59382C-183B-4C2F-A1EF-A00794DDD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415" y="3899864"/>
            <a:ext cx="2622484" cy="19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945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852B4B-CDA5-4EE6-BDAB-E500952D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6D45F8-B74B-4E5C-8835-5E5CA8B7C98D}"/>
              </a:ext>
            </a:extLst>
          </p:cNvPr>
          <p:cNvSpPr txBox="1"/>
          <p:nvPr/>
        </p:nvSpPr>
        <p:spPr>
          <a:xfrm>
            <a:off x="755576" y="507342"/>
            <a:ext cx="705678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u="none" strike="noStrike" baseline="0" dirty="0">
                <a:solidFill>
                  <a:srgbClr val="FF0000"/>
                </a:solidFill>
                <a:latin typeface="Helvetica-Bold"/>
              </a:rPr>
              <a:t>BISFENOLO A NEI BIBERON DI PLASTICA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L’uso del BPA nei materiali a contatto con gli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alimenti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è autorizzato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nell’UE ai sensi del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Reg. 10/2011/UE, SML per il BPA = 0,6 mg/kg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(0,6 ppm).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Nel gennaio 2011 la Commissione europea ha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adottato la Dir. 2011/8/UE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che proibisce</a:t>
            </a: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l’impiego del BPA per la produzione di biberon</a:t>
            </a: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per l’infanzia in policarbonato.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1CBBC6-4087-4FEB-9B13-E61AAEFF9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00192" y="1700808"/>
            <a:ext cx="228267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30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E259F63-492D-46E3-BEE4-FA31D892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E5477E-5D53-4DFC-84F3-C2F57B065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9" y="385952"/>
            <a:ext cx="4248472" cy="619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150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852B4B-CDA5-4EE6-BDAB-E500952D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6D45F8-B74B-4E5C-8835-5E5CA8B7C98D}"/>
              </a:ext>
            </a:extLst>
          </p:cNvPr>
          <p:cNvSpPr txBox="1"/>
          <p:nvPr/>
        </p:nvSpPr>
        <p:spPr>
          <a:xfrm>
            <a:off x="755576" y="507342"/>
            <a:ext cx="705678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b="1" i="0" u="none" strike="noStrike" baseline="0" dirty="0">
                <a:solidFill>
                  <a:srgbClr val="FF0000"/>
                </a:solidFill>
                <a:latin typeface="Helvetica-Bold"/>
              </a:rPr>
              <a:t>TEST </a:t>
            </a:r>
          </a:p>
          <a:p>
            <a:pPr algn="l"/>
            <a:r>
              <a:rPr lang="it-IT" sz="2800" b="1" i="0" u="none" strike="noStrike" baseline="0" dirty="0">
                <a:solidFill>
                  <a:srgbClr val="FF0000"/>
                </a:solidFill>
                <a:latin typeface="Helvetica-Bold"/>
              </a:rPr>
              <a:t>PER VASETTI PER YOGURT IN POLISTIRENE</a:t>
            </a:r>
          </a:p>
          <a:p>
            <a:pPr algn="l"/>
            <a:endParaRPr lang="it-IT" sz="2800" b="1" dirty="0">
              <a:solidFill>
                <a:srgbClr val="FF0000"/>
              </a:solidFill>
              <a:latin typeface="Helvetica-Bold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2905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A90C500-A0E1-4497-B0F0-A5A83943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67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1143FB-6E52-4B5A-B811-E4EFEB7F5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70" y="1412776"/>
            <a:ext cx="8229029" cy="403272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B46707-0530-44C4-AC45-2B520C70E81E}"/>
              </a:ext>
            </a:extLst>
          </p:cNvPr>
          <p:cNvSpPr txBox="1"/>
          <p:nvPr/>
        </p:nvSpPr>
        <p:spPr>
          <a:xfrm>
            <a:off x="611560" y="332656"/>
            <a:ext cx="624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STIRENE – VASETTI DI POLISTIRENE</a:t>
            </a:r>
          </a:p>
        </p:txBody>
      </p:sp>
    </p:spTree>
    <p:extLst>
      <p:ext uri="{BB962C8B-B14F-4D97-AF65-F5344CB8AC3E}">
        <p14:creationId xmlns:p14="http://schemas.microsoft.com/office/powerpoint/2010/main" val="23082308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A90C500-A0E1-4497-B0F0-A5A83943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68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B46707-0530-44C4-AC45-2B520C70E81E}"/>
              </a:ext>
            </a:extLst>
          </p:cNvPr>
          <p:cNvSpPr txBox="1"/>
          <p:nvPr/>
        </p:nvSpPr>
        <p:spPr>
          <a:xfrm>
            <a:off x="611559" y="332656"/>
            <a:ext cx="8033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FF0000"/>
                </a:solidFill>
                <a:latin typeface="Helvetica-Bold"/>
              </a:rPr>
              <a:t>STIRENE – VASETTI DI POLISTIRENE (monomero o polimero)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AF4758-829B-4902-8C71-AB22DBE2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4" y="1502043"/>
            <a:ext cx="8033539" cy="35831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F742E18-2708-4D28-AAAA-773C50C4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317" y="2276873"/>
            <a:ext cx="670507" cy="119134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E41F801-7AC8-4010-B4B2-AC9DF9334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35" y="2093648"/>
            <a:ext cx="1382206" cy="13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55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69</a:t>
            </a:fld>
            <a:endParaRPr lang="it-IT"/>
          </a:p>
        </p:txBody>
      </p:sp>
      <p:pic>
        <p:nvPicPr>
          <p:cNvPr id="4098" name="Immagine 1" descr="http://www.salute.gov.it/imgs/C_17_campagneComunicazione_140_0_immagin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403648" y="306896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Helvetica" panose="020B0604020202020204" pitchFamily="34" charset="0"/>
              </a:rPr>
              <a:t>DECRETO MINISTERIALE 18 aprile 2007 n. 76</a:t>
            </a:r>
          </a:p>
          <a:p>
            <a:r>
              <a:rPr lang="it-IT" dirty="0">
                <a:solidFill>
                  <a:srgbClr val="FF0000"/>
                </a:solidFill>
                <a:latin typeface="Helvetica" panose="020B0604020202020204" pitchFamily="34" charset="0"/>
              </a:rPr>
              <a:t>Nei soggetti sani il rischio tossicologico dell’alluminio è limitato, per lo scarso assorbimento, per la rapida escrezione.</a:t>
            </a:r>
          </a:p>
          <a:p>
            <a:r>
              <a:rPr lang="it-IT" dirty="0">
                <a:solidFill>
                  <a:srgbClr val="FF0000"/>
                </a:solidFill>
                <a:latin typeface="Helvetica" panose="020B0604020202020204" pitchFamily="34" charset="0"/>
              </a:rPr>
              <a:t>Fare attenzione: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FF0000"/>
                </a:solidFill>
                <a:latin typeface="Helvetica" panose="020B0604020202020204" pitchFamily="34" charset="0"/>
              </a:rPr>
              <a:t>Anziani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FF0000"/>
                </a:solidFill>
                <a:latin typeface="Helvetica" panose="020B0604020202020204" pitchFamily="34" charset="0"/>
              </a:rPr>
              <a:t>Bambini meno d 3 anni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FF0000"/>
                </a:solidFill>
                <a:latin typeface="Helvetica" panose="020B0604020202020204" pitchFamily="34" charset="0"/>
              </a:rPr>
              <a:t>Donne in gravidanza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FF0000"/>
                </a:solidFill>
                <a:latin typeface="Helvetica" panose="020B0604020202020204" pitchFamily="34" charset="0"/>
              </a:rPr>
              <a:t>Soggetti con malattie renali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3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dirty="0">
                <a:solidFill>
                  <a:srgbClr val="4E66B2"/>
                </a:solidFill>
              </a:rPr>
              <a:t>COSA DOBBIAMO FARE ?</a:t>
            </a:r>
            <a:endParaRPr lang="it-IT" sz="3200" dirty="0">
              <a:solidFill>
                <a:srgbClr val="4E66B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CA19F-E2C5-41E0-9352-68E6D6128AC7}" type="slidenum">
              <a:rPr lang="it-IT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728"/>
            <a:ext cx="62646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9710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D97908-03DE-4EFF-86DD-8A34F231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70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CE877C-BC13-4822-B9B0-26EDC32D2EB2}"/>
              </a:ext>
            </a:extLst>
          </p:cNvPr>
          <p:cNvSpPr txBox="1"/>
          <p:nvPr/>
        </p:nvSpPr>
        <p:spPr>
          <a:xfrm>
            <a:off x="755576" y="620689"/>
            <a:ext cx="734481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Plastiche RICICLATE</a:t>
            </a:r>
          </a:p>
          <a:p>
            <a:pPr algn="l"/>
            <a:endParaRPr lang="it-IT" sz="1800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Reg. 282/2008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relativo ai materiali e agli oggetti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plastica riciclata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destinati al contatto con gli alimenti ha modificato il Reg. 2023/2006.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processi autorizzati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TE23A06B8t00"/>
              </a:rPr>
              <a:t> ….. Sono stati valutati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dall’EFSA: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	sostenere l’obiettivo ambientale del riciclaggio dei rifiuti</a:t>
            </a: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	garantire la protezione della salute dei consumatori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</a:rPr>
              <a:t>UNA NUOVA SFIDA ….. !!!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CE877C-BC13-4822-B9B0-26EDC32D2EB2}"/>
              </a:ext>
            </a:extLst>
          </p:cNvPr>
          <p:cNvSpPr txBox="1"/>
          <p:nvPr/>
        </p:nvSpPr>
        <p:spPr>
          <a:xfrm>
            <a:off x="755576" y="620688"/>
            <a:ext cx="734481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Plastiche RICICLATE</a:t>
            </a:r>
          </a:p>
          <a:p>
            <a:pPr algn="l"/>
            <a:endParaRPr lang="it-IT" sz="1800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Reg. 282/2008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relativo ai materiali e agli oggetti di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plastica riciclata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destinati al contatto con gli alimenti ha modificato il Reg. 2023/2006.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Helvetica-Bold"/>
              </a:rPr>
              <a:t>processi autorizzati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TE23A06B8t00"/>
              </a:rPr>
              <a:t> ….. Sono stati valutati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dall’EFSA:</a:t>
            </a:r>
          </a:p>
          <a:p>
            <a:pPr algn="l"/>
            <a:endParaRPr lang="it-IT" sz="18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8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•	sostenere l’obiettivo ambientale del riciclaggio 	garantire la protezione della salute dei consumatori</a:t>
            </a: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</a:rPr>
              <a:t>UNA NUOVA SFIDA ….. !!!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590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AF1F3CA-3542-4A17-AE75-DC5B37AD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71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9EF910-343E-4CC5-8A3B-3E252CAEED98}"/>
              </a:ext>
            </a:extLst>
          </p:cNvPr>
          <p:cNvSpPr txBox="1"/>
          <p:nvPr/>
        </p:nvSpPr>
        <p:spPr>
          <a:xfrm>
            <a:off x="611560" y="404664"/>
            <a:ext cx="799288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u="none" strike="noStrike" baseline="0" dirty="0">
                <a:solidFill>
                  <a:srgbClr val="FF0000"/>
                </a:solidFill>
                <a:latin typeface="Helvetica-Bold"/>
              </a:rPr>
              <a:t>Sicurezza della plastica riciclata per uso alimentare</a:t>
            </a:r>
          </a:p>
          <a:p>
            <a:pPr algn="l"/>
            <a:endParaRPr lang="it-IT" sz="16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EFSA ha valutato una serie di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processi per il riciclo del polietilene tereftalato (PET)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ad uso alimentare per individuare le tecnologie più sicure per riutilizzare questa materia plastica.</a:t>
            </a:r>
          </a:p>
          <a:p>
            <a:pPr algn="l"/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La decontaminazione della plastica è uno step per poter riutilizzare la materia prima come packaging a contatto con gli alimenti.</a:t>
            </a:r>
          </a:p>
          <a:p>
            <a:pPr algn="l"/>
            <a:r>
              <a:rPr lang="it-IT" sz="1600" b="1" dirty="0">
                <a:solidFill>
                  <a:srgbClr val="000000"/>
                </a:solidFill>
                <a:latin typeface="Helvetica-Bold"/>
              </a:rPr>
              <a:t>I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l processo di riciclo deve prevedere una igienizzazione e decontaminazione.</a:t>
            </a:r>
          </a:p>
          <a:p>
            <a:pPr algn="l"/>
            <a:endParaRPr lang="it-IT" sz="16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La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plastica avviata al riciclo può essere usata solo se i livelli di potenziale migrazione di qualsiasi residuo chimico non rappresentano rischi per la salute umana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In base ai risultati delle valutazioni eseguite da EFSA è emerso un buon livello di sicurezza per il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PET ad uso alimentare.</a:t>
            </a:r>
          </a:p>
          <a:p>
            <a:pPr algn="l"/>
            <a:endParaRPr lang="it-IT" sz="1600" b="0" i="0" u="none" strike="noStrike" baseline="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/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Le valutazioni EFSA hanno riguardato la sicurezza del </a:t>
            </a:r>
            <a:r>
              <a:rPr lang="it-IT" sz="1600" b="1" i="0" u="none" strike="noStrike" baseline="0" dirty="0">
                <a:solidFill>
                  <a:srgbClr val="000000"/>
                </a:solidFill>
                <a:latin typeface="Helvetica-Bold"/>
              </a:rPr>
              <a:t>processo meccanico di riciclo </a:t>
            </a:r>
            <a:r>
              <a:rPr lang="it-IT" sz="1600" b="0" i="0" u="none" strike="noStrike" baseline="0" dirty="0">
                <a:solidFill>
                  <a:srgbClr val="000000"/>
                </a:solidFill>
                <a:latin typeface="Helvetica" panose="020B0604020202020204" pitchFamily="34" charset="0"/>
              </a:rPr>
              <a:t>delle materie plastiche: la qualità del materiale di partenza, come la plastica viene raccolta, ridotta a piccoli pezzi e decontaminata prima di essere processata in nuovi materiali e quale impiego essi avranno nella catena alimentare.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083070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65E14B1-716F-4AA1-B1F7-120033D8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65E616-7CD1-4BE7-BD97-68C06E24709E}"/>
              </a:ext>
            </a:extLst>
          </p:cNvPr>
          <p:cNvSpPr txBox="1"/>
          <p:nvPr/>
        </p:nvSpPr>
        <p:spPr>
          <a:xfrm>
            <a:off x="755576" y="620688"/>
            <a:ext cx="7344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INQUINAMENTO DA MICROPLASTICHE</a:t>
            </a:r>
          </a:p>
          <a:p>
            <a:pPr algn="l"/>
            <a:endParaRPr lang="it-IT" sz="2000" b="1" dirty="0">
              <a:solidFill>
                <a:srgbClr val="FF0000"/>
              </a:solidFill>
              <a:latin typeface="Helvetica-Bold"/>
            </a:endParaRPr>
          </a:p>
          <a:p>
            <a:pPr algn="l"/>
            <a:endParaRPr lang="it-IT" sz="20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endParaRPr lang="it-IT" sz="2000" b="1" dirty="0">
              <a:solidFill>
                <a:srgbClr val="FF0000"/>
              </a:solidFill>
              <a:latin typeface="Helvetica-Bold"/>
            </a:endParaRPr>
          </a:p>
        </p:txBody>
      </p:sp>
    </p:spTree>
    <p:extLst>
      <p:ext uri="{BB962C8B-B14F-4D97-AF65-F5344CB8AC3E}">
        <p14:creationId xmlns:p14="http://schemas.microsoft.com/office/powerpoint/2010/main" val="28298308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65E14B1-716F-4AA1-B1F7-120033D8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65E616-7CD1-4BE7-BD97-68C06E24709E}"/>
              </a:ext>
            </a:extLst>
          </p:cNvPr>
          <p:cNvSpPr txBox="1"/>
          <p:nvPr/>
        </p:nvSpPr>
        <p:spPr>
          <a:xfrm>
            <a:off x="755576" y="620688"/>
            <a:ext cx="734481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INQUINAMENTO DA MICROPLASTICHE</a:t>
            </a:r>
          </a:p>
          <a:p>
            <a:pPr algn="l"/>
            <a:endParaRPr lang="it-IT" sz="2000" b="1" dirty="0">
              <a:solidFill>
                <a:srgbClr val="FF0000"/>
              </a:solidFill>
              <a:latin typeface="Helvetica-Bold"/>
            </a:endParaRPr>
          </a:p>
          <a:p>
            <a:pPr algn="l"/>
            <a:r>
              <a:rPr lang="it-IT" sz="1400" b="0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Le materie plastiche semplificano la nostra vita in vari modi, risultando spesso più leggere o meno costose rispetto ai materiali alternativi. Tuttavia, se non sono smaltite o riciclate correttamente, possono finire nell’ambiente, dove rimangono per secoli e si degradano in pezzi sempre più piccoli. </a:t>
            </a:r>
          </a:p>
          <a:p>
            <a:pPr algn="l"/>
            <a:r>
              <a:rPr lang="it-IT" sz="1400" b="0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Questi piccoli frammenti </a:t>
            </a:r>
            <a:r>
              <a:rPr lang="it-IT" sz="1400" b="1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(solitamente più piccoli di 5 mm)</a:t>
            </a:r>
            <a:r>
              <a:rPr lang="it-IT" sz="1400" b="0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 sono chiamati </a:t>
            </a:r>
            <a:r>
              <a:rPr lang="it-IT" sz="1400" b="1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microplastiche</a:t>
            </a:r>
            <a:r>
              <a:rPr lang="it-IT" sz="1400" b="0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 e destano preoccupazione.</a:t>
            </a:r>
          </a:p>
          <a:p>
            <a:pPr algn="l"/>
            <a:r>
              <a:rPr lang="it-IT" sz="1400" b="0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l"/>
            <a:r>
              <a:rPr lang="it-IT" sz="1400" b="0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Le microplastiche sono particelle di plastica solide composte da miscele di polimeri e additivi funzionali. Possono anche contenere impurezze residue. Le microplastiche possono </a:t>
            </a:r>
            <a:r>
              <a:rPr lang="it-IT" sz="1400" b="1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formarsi accidentalmente</a:t>
            </a:r>
            <a:r>
              <a:rPr lang="it-IT" sz="1400" b="0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 quando pezzi di plastica più grandi, quali pneumatici di automobili o tessuti sintetici, si usurano, ma sono anche </a:t>
            </a:r>
            <a:r>
              <a:rPr lang="it-IT" sz="1400" b="1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fabbricate</a:t>
            </a:r>
            <a:r>
              <a:rPr lang="it-IT" sz="1400" b="0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it-IT" sz="1400" b="1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e aggiunte intenzionalmente</a:t>
            </a:r>
            <a:r>
              <a:rPr lang="it-IT" sz="1400" b="0" i="0" dirty="0">
                <a:solidFill>
                  <a:srgbClr val="384A53"/>
                </a:solidFill>
                <a:effectLst/>
                <a:latin typeface="Verdana" panose="020B0604030504040204" pitchFamily="34" charset="0"/>
              </a:rPr>
              <a:t> a determinati prodotti per uno scopo specifico, ad esempio come granuli esfolianti nei preparati per il corpo e per il viso.</a:t>
            </a:r>
          </a:p>
          <a:p>
            <a:pPr algn="l"/>
            <a:endParaRPr lang="it-IT" sz="20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endParaRPr lang="it-IT" sz="2000" b="1" dirty="0">
              <a:solidFill>
                <a:srgbClr val="FF0000"/>
              </a:solidFill>
              <a:latin typeface="Helvetica-Bold"/>
            </a:endParaRPr>
          </a:p>
        </p:txBody>
      </p:sp>
    </p:spTree>
    <p:extLst>
      <p:ext uri="{BB962C8B-B14F-4D97-AF65-F5344CB8AC3E}">
        <p14:creationId xmlns:p14="http://schemas.microsoft.com/office/powerpoint/2010/main" val="38440246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B6EEBE8-8C30-4AC0-8D5C-AD7902FC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704705-748D-447E-B706-2C49013B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387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256B725-0CAD-45DC-BA08-485A84E9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75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CBB772-53D3-44BD-A54E-742D67127BC5}"/>
              </a:ext>
            </a:extLst>
          </p:cNvPr>
          <p:cNvSpPr txBox="1"/>
          <p:nvPr/>
        </p:nvSpPr>
        <p:spPr>
          <a:xfrm>
            <a:off x="755576" y="620688"/>
            <a:ext cx="734481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FF0000"/>
                </a:solidFill>
                <a:latin typeface="Helvetica-Bold"/>
              </a:rPr>
              <a:t>ETICHETTATURA AMBIENTALE</a:t>
            </a:r>
          </a:p>
          <a:p>
            <a:pPr algn="l"/>
            <a:endParaRPr lang="it-IT" sz="2000" b="1" i="0" u="none" strike="noStrike" baseline="0" dirty="0">
              <a:solidFill>
                <a:srgbClr val="FF0000"/>
              </a:solidFill>
              <a:latin typeface="Helvetica-Bold"/>
            </a:endParaRPr>
          </a:p>
          <a:p>
            <a:pPr algn="l"/>
            <a:endParaRPr lang="it-IT" sz="1800" b="1" i="0" u="none" strike="noStrike" baseline="0" dirty="0">
              <a:solidFill>
                <a:srgbClr val="000000"/>
              </a:solidFill>
              <a:latin typeface="Helvetica-Bold"/>
            </a:endParaRPr>
          </a:p>
        </p:txBody>
      </p:sp>
    </p:spTree>
    <p:extLst>
      <p:ext uri="{BB962C8B-B14F-4D97-AF65-F5344CB8AC3E}">
        <p14:creationId xmlns:p14="http://schemas.microsoft.com/office/powerpoint/2010/main" val="36095060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76</a:t>
            </a:fld>
            <a:endParaRPr lang="it-IT"/>
          </a:p>
        </p:txBody>
      </p:sp>
      <p:sp>
        <p:nvSpPr>
          <p:cNvPr id="3" name="AutoShape 2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460374" y="160337"/>
            <a:ext cx="1663353" cy="16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2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4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14525"/>
            <a:ext cx="5715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7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19" descr="Informazioni minime obbligatorie etichettatura ambiental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679574" y="548680"/>
            <a:ext cx="5916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</a:rPr>
              <a:t>ETICHETTATURA AMBIENTALE DAL 01.01.2023</a:t>
            </a:r>
          </a:p>
          <a:p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</a:rPr>
              <a:t>VEDI INFO CONAI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639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7D086-8E9A-4A3B-AEF1-5304546EA7A1}" type="slidenum">
              <a:rPr lang="it-IT" smtClean="0"/>
              <a:pPr>
                <a:defRPr/>
              </a:pPr>
              <a:t>77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55576" y="332656"/>
            <a:ext cx="78488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Helvetica" panose="020B0604020202020204" pitchFamily="34" charset="0"/>
              </a:rPr>
              <a:t>DAL SITO CONAI ……</a:t>
            </a:r>
          </a:p>
          <a:p>
            <a:r>
              <a:rPr lang="it-IT" sz="1600" b="1" dirty="0">
                <a:solidFill>
                  <a:srgbClr val="FF0000"/>
                </a:solidFill>
                <a:latin typeface="Helvetica" panose="020B0604020202020204" pitchFamily="34" charset="0"/>
              </a:rPr>
              <a:t>Vedi quadro normativo di riferimento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962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554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contenuto 2"/>
          <p:cNvSpPr>
            <a:spLocks noGrp="1"/>
          </p:cNvSpPr>
          <p:nvPr>
            <p:ph idx="4294967295"/>
          </p:nvPr>
        </p:nvSpPr>
        <p:spPr>
          <a:xfrm>
            <a:off x="1187624" y="980727"/>
            <a:ext cx="6433964" cy="4248497"/>
          </a:xfrm>
        </p:spPr>
        <p:txBody>
          <a:bodyPr>
            <a:normAutofit fontScale="92500" lnSpcReduction="20000"/>
          </a:bodyPr>
          <a:lstStyle/>
          <a:p>
            <a:pPr marL="742950" lvl="1" indent="-285750">
              <a:buNone/>
            </a:pPr>
            <a:endParaRPr lang="it-IT" sz="1400" dirty="0"/>
          </a:p>
          <a:p>
            <a:pPr marL="742950" lvl="1" indent="-285750">
              <a:buNone/>
            </a:pPr>
            <a:endParaRPr lang="it-IT" sz="1400" dirty="0"/>
          </a:p>
          <a:p>
            <a:pPr marL="742950" lvl="1" indent="-285750">
              <a:buNone/>
            </a:pPr>
            <a:endParaRPr lang="it-IT" sz="1400" dirty="0"/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endParaRPr lang="it-IT" sz="1800" dirty="0">
              <a:solidFill>
                <a:srgbClr val="FF0000"/>
              </a:solidFill>
            </a:endParaRPr>
          </a:p>
          <a:p>
            <a:pPr marL="742950" lvl="1" indent="-285750" algn="r">
              <a:buNone/>
            </a:pPr>
            <a:r>
              <a:rPr lang="it-IT" sz="1800" dirty="0">
                <a:solidFill>
                  <a:srgbClr val="FF0000"/>
                </a:solidFill>
              </a:rPr>
              <a:t>Si ringrazia</a:t>
            </a:r>
          </a:p>
          <a:p>
            <a:pPr marL="742950" lvl="1" indent="-285750" algn="r">
              <a:buNone/>
            </a:pPr>
            <a:r>
              <a:rPr lang="it-IT" sz="1800" dirty="0">
                <a:solidFill>
                  <a:srgbClr val="FF0000"/>
                </a:solidFill>
              </a:rPr>
              <a:t>E. Feller</a:t>
            </a:r>
          </a:p>
          <a:p>
            <a:pPr marL="742950" lvl="1" indent="-285750">
              <a:buFontTx/>
              <a:buNone/>
            </a:pPr>
            <a:endParaRPr lang="it-IT" sz="1300" dirty="0"/>
          </a:p>
          <a:p>
            <a:pPr marL="0" indent="0">
              <a:buFontTx/>
              <a:buNone/>
            </a:pPr>
            <a:endParaRPr lang="it-IT" sz="1400" b="1" dirty="0"/>
          </a:p>
        </p:txBody>
      </p:sp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6459538" y="61483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3A60D-4A2B-48D8-AE6A-92EBBB198833}" type="slidenum"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Rage Italic" pitchFamily="66" charset="0"/>
              <a:cs typeface="Rage Italic" pitchFamily="66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E0FEBAB-FCA4-494B-A1AF-6764F0B9C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30" y="1196752"/>
            <a:ext cx="4165663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>
                <a:solidFill>
                  <a:srgbClr val="4E66B2"/>
                </a:solidFill>
              </a:rPr>
              <a:t>Packaging ??</a:t>
            </a:r>
            <a:endParaRPr lang="it-IT" sz="360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chemeClr val="accent5"/>
                </a:solidFill>
              </a:rPr>
              <a:t>E’ il contenitore …. ?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it-IT" dirty="0">
                <a:solidFill>
                  <a:schemeClr val="accent5"/>
                </a:solidFill>
              </a:rPr>
              <a:t>E’ la tecnologia di confezionamento …. ?</a:t>
            </a: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endParaRPr lang="it-IT" dirty="0">
              <a:solidFill>
                <a:schemeClr val="accent5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4A434-3152-4A8B-91B3-AC4A0D5DD0D3}" type="slidenum">
              <a:rPr lang="it-IT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14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>
                <a:solidFill>
                  <a:srgbClr val="4E66B2"/>
                </a:solidFill>
              </a:rPr>
              <a:t>L’imballaggio</a:t>
            </a:r>
            <a:endParaRPr lang="it-IT" sz="3600">
              <a:solidFill>
                <a:srgbClr val="4E66B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Alcuni spunti:</a:t>
            </a:r>
          </a:p>
          <a:p>
            <a:pPr marL="0" indent="0" eaLnBrk="1" hangingPunct="1">
              <a:buFont typeface="Rage Italic"/>
              <a:buNone/>
            </a:pPr>
            <a:endParaRPr lang="it-IT" dirty="0">
              <a:solidFill>
                <a:srgbClr val="4E66B2"/>
              </a:solidFill>
            </a:endParaRPr>
          </a:p>
          <a:p>
            <a:pPr marL="0" indent="0" eaLnBrk="1" hangingPunct="1">
              <a:buFont typeface="Rage Italic"/>
              <a:buNone/>
            </a:pPr>
            <a:r>
              <a:rPr lang="it-IT" dirty="0">
                <a:solidFill>
                  <a:srgbClr val="4E66B2"/>
                </a:solidFill>
              </a:rPr>
              <a:t>“non ha solo il compito di proteggere ciò che vende, ma anche di vendere ciò che protegge”</a:t>
            </a:r>
          </a:p>
          <a:p>
            <a:pPr marL="0" indent="0" eaLnBrk="1" hangingPunct="1">
              <a:buFont typeface="Rage Italic"/>
              <a:buNone/>
            </a:pPr>
            <a:endParaRPr lang="it-IT" dirty="0">
              <a:solidFill>
                <a:srgbClr val="4E66B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CEEA1-FD7B-48C9-8320-6C85A913D64C}" type="slidenum">
              <a:rPr lang="it-IT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4786</Words>
  <Application>Microsoft Office PowerPoint</Application>
  <PresentationFormat>Presentazione su schermo (4:3)</PresentationFormat>
  <Paragraphs>718</Paragraphs>
  <Slides>78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95" baseType="lpstr">
      <vt:lpstr>Arial</vt:lpstr>
      <vt:lpstr>Calibri</vt:lpstr>
      <vt:lpstr>Helvetica</vt:lpstr>
      <vt:lpstr>Helvetica-Bold</vt:lpstr>
      <vt:lpstr>inherit</vt:lpstr>
      <vt:lpstr>Rage Italic</vt:lpstr>
      <vt:lpstr>Segoe UI</vt:lpstr>
      <vt:lpstr>system-ui</vt:lpstr>
      <vt:lpstr>Times New Roman</vt:lpstr>
      <vt:lpstr>Times-Bold</vt:lpstr>
      <vt:lpstr>Titillium Web</vt:lpstr>
      <vt:lpstr>Trebuchet MS</vt:lpstr>
      <vt:lpstr>TTE23A06B8t00</vt:lpstr>
      <vt:lpstr>TTE23A4918t00</vt:lpstr>
      <vt:lpstr>TTE285ECD0t00</vt:lpstr>
      <vt:lpstr>Verdana</vt:lpstr>
      <vt:lpstr>Tema di Office</vt:lpstr>
      <vt:lpstr>TIPOLOGIE DI PACKAGING</vt:lpstr>
      <vt:lpstr>IMBALLAGGIO PRIMARIO</vt:lpstr>
      <vt:lpstr>IMBALLAGGIO SECONDARIO</vt:lpstr>
      <vt:lpstr>IMBALLAGGIO TERZIARIO</vt:lpstr>
      <vt:lpstr>COSA DOBBIAMO FARE ?</vt:lpstr>
      <vt:lpstr>Dal campo … alla tavola !!</vt:lpstr>
      <vt:lpstr>COSA DOBBIAMO FARE ?</vt:lpstr>
      <vt:lpstr>Packaging ??</vt:lpstr>
      <vt:lpstr>L’imballaggio</vt:lpstr>
      <vt:lpstr>Supermercato</vt:lpstr>
      <vt:lpstr>Presentazione standard di PowerPoint</vt:lpstr>
      <vt:lpstr>Presentazione standard di PowerPoint</vt:lpstr>
      <vt:lpstr>Presentazione standard di PowerPoint</vt:lpstr>
      <vt:lpstr>Packaging ??</vt:lpstr>
      <vt:lpstr>Packaging ??</vt:lpstr>
      <vt:lpstr>Food Defense</vt:lpstr>
      <vt:lpstr>Food Safety and Food Defense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TIPOLOGIE DI PACKAGING</dc:title>
  <dc:creator>sonia tonello</dc:creator>
  <cp:lastModifiedBy>Studio Brandolese</cp:lastModifiedBy>
  <cp:revision>87</cp:revision>
  <dcterms:created xsi:type="dcterms:W3CDTF">2013-04-18T10:10:37Z</dcterms:created>
  <dcterms:modified xsi:type="dcterms:W3CDTF">2024-07-06T20:16:20Z</dcterms:modified>
</cp:coreProperties>
</file>